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8" r:id="rId2"/>
    <p:sldId id="272" r:id="rId3"/>
    <p:sldId id="271" r:id="rId4"/>
    <p:sldId id="259" r:id="rId5"/>
    <p:sldId id="260" r:id="rId6"/>
    <p:sldId id="261" r:id="rId7"/>
    <p:sldId id="262" r:id="rId8"/>
    <p:sldId id="263" r:id="rId9"/>
    <p:sldId id="299" r:id="rId10"/>
    <p:sldId id="257" r:id="rId11"/>
    <p:sldId id="302" r:id="rId12"/>
    <p:sldId id="303" r:id="rId13"/>
    <p:sldId id="304" r:id="rId14"/>
    <p:sldId id="305" r:id="rId15"/>
    <p:sldId id="264" r:id="rId16"/>
    <p:sldId id="266" r:id="rId17"/>
    <p:sldId id="267" r:id="rId18"/>
    <p:sldId id="269" r:id="rId19"/>
    <p:sldId id="265" r:id="rId20"/>
    <p:sldId id="270" r:id="rId21"/>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302"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4"/>
            <a:ext cx="2918831" cy="495029"/>
          </a:xfrm>
          <a:prstGeom prst="rect">
            <a:avLst/>
          </a:prstGeom>
        </p:spPr>
        <p:txBody>
          <a:bodyPr vert="horz" lIns="90727" tIns="45363" rIns="90727" bIns="4536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4"/>
            <a:ext cx="2918831" cy="495029"/>
          </a:xfrm>
          <a:prstGeom prst="rect">
            <a:avLst/>
          </a:prstGeom>
        </p:spPr>
        <p:txBody>
          <a:bodyPr vert="horz" lIns="90727" tIns="45363" rIns="90727" bIns="45363" rtlCol="0"/>
          <a:lstStyle>
            <a:lvl1pPr algn="r">
              <a:defRPr sz="1200"/>
            </a:lvl1pPr>
          </a:lstStyle>
          <a:p>
            <a:fld id="{1C5448E0-2F3D-4B99-AC63-2E0ED19596B6}" type="datetimeFigureOut">
              <a:rPr kumimoji="1" lang="ja-JP" altLang="en-US" smtClean="0"/>
              <a:t>2025/4/22</a:t>
            </a:fld>
            <a:endParaRPr kumimoji="1" lang="ja-JP" altLang="en-US"/>
          </a:p>
        </p:txBody>
      </p:sp>
      <p:sp>
        <p:nvSpPr>
          <p:cNvPr id="4" name="スライド イメージ プレースホルダー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0727" tIns="45363" rIns="90727" bIns="45363"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2"/>
          </a:xfrm>
          <a:prstGeom prst="rect">
            <a:avLst/>
          </a:prstGeom>
        </p:spPr>
        <p:txBody>
          <a:bodyPr vert="horz" lIns="90727" tIns="45363" rIns="90727" bIns="4536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5"/>
            <a:ext cx="2918831" cy="495028"/>
          </a:xfrm>
          <a:prstGeom prst="rect">
            <a:avLst/>
          </a:prstGeom>
        </p:spPr>
        <p:txBody>
          <a:bodyPr vert="horz" lIns="90727" tIns="45363" rIns="90727" bIns="4536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5028"/>
          </a:xfrm>
          <a:prstGeom prst="rect">
            <a:avLst/>
          </a:prstGeom>
        </p:spPr>
        <p:txBody>
          <a:bodyPr vert="horz" lIns="90727" tIns="45363" rIns="90727" bIns="45363" rtlCol="0" anchor="b"/>
          <a:lstStyle>
            <a:lvl1pPr algn="r">
              <a:defRPr sz="1200"/>
            </a:lvl1pPr>
          </a:lstStyle>
          <a:p>
            <a:fld id="{E1E73BFC-5075-4C50-B846-66BBDDB949DB}" type="slidenum">
              <a:rPr kumimoji="1" lang="ja-JP" altLang="en-US" smtClean="0"/>
              <a:t>‹#›</a:t>
            </a:fld>
            <a:endParaRPr kumimoji="1" lang="ja-JP" altLang="en-US"/>
          </a:p>
        </p:txBody>
      </p:sp>
    </p:spTree>
    <p:extLst>
      <p:ext uri="{BB962C8B-B14F-4D97-AF65-F5344CB8AC3E}">
        <p14:creationId xmlns:p14="http://schemas.microsoft.com/office/powerpoint/2010/main" val="28689981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1E73BFC-5075-4C50-B846-66BBDDB949DB}" type="slidenum">
              <a:rPr kumimoji="1" lang="ja-JP" altLang="en-US" smtClean="0"/>
              <a:t>20</a:t>
            </a:fld>
            <a:endParaRPr kumimoji="1" lang="ja-JP" altLang="en-US"/>
          </a:p>
        </p:txBody>
      </p:sp>
    </p:spTree>
    <p:extLst>
      <p:ext uri="{BB962C8B-B14F-4D97-AF65-F5344CB8AC3E}">
        <p14:creationId xmlns:p14="http://schemas.microsoft.com/office/powerpoint/2010/main" val="1451432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FDABCCE-4C1E-4D76-B6D2-A54251783307}" type="datetime1">
              <a:rPr kumimoji="1" lang="ja-JP" altLang="en-US" smtClean="0"/>
              <a:t>2025/4/22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C081DFF-EA94-45B1-83F0-817F73831B60}" type="slidenum">
              <a:rPr kumimoji="1" lang="ja-JP" altLang="en-US" smtClean="0"/>
              <a:t>‹#›</a:t>
            </a:fld>
            <a:endParaRPr kumimoji="1" lang="ja-JP"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6175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3A0E051C-3D1B-48F0-A3FC-11B8ED5AB321}" type="datetime1">
              <a:rPr kumimoji="1" lang="ja-JP" altLang="en-US" smtClean="0"/>
              <a:t>2025/4/22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C081DFF-EA94-45B1-83F0-817F73831B60}" type="slidenum">
              <a:rPr kumimoji="1" lang="ja-JP" altLang="en-US" smtClean="0"/>
              <a:t>‹#›</a:t>
            </a:fld>
            <a:endParaRPr kumimoji="1" lang="ja-JP" altLang="en-US"/>
          </a:p>
        </p:txBody>
      </p:sp>
    </p:spTree>
    <p:extLst>
      <p:ext uri="{BB962C8B-B14F-4D97-AF65-F5344CB8AC3E}">
        <p14:creationId xmlns:p14="http://schemas.microsoft.com/office/powerpoint/2010/main" val="230260797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A0E051C-3D1B-48F0-A3FC-11B8ED5AB321}" type="datetime1">
              <a:rPr kumimoji="1" lang="ja-JP" altLang="en-US" smtClean="0"/>
              <a:t>2025/4/22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C081DFF-EA94-45B1-83F0-817F73831B60}" type="slidenum">
              <a:rPr kumimoji="1" lang="ja-JP" altLang="en-US" smtClean="0"/>
              <a:t>‹#›</a:t>
            </a:fld>
            <a:endParaRPr kumimoji="1" lang="ja-JP" altLang="en-US"/>
          </a:p>
        </p:txBody>
      </p:sp>
    </p:spTree>
    <p:extLst>
      <p:ext uri="{BB962C8B-B14F-4D97-AF65-F5344CB8AC3E}">
        <p14:creationId xmlns:p14="http://schemas.microsoft.com/office/powerpoint/2010/main" val="116044415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A0E051C-3D1B-48F0-A3FC-11B8ED5AB321}" type="datetime1">
              <a:rPr kumimoji="1" lang="ja-JP" altLang="en-US" smtClean="0"/>
              <a:t>2025/4/22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C081DFF-EA94-45B1-83F0-817F73831B60}" type="slidenum">
              <a:rPr kumimoji="1" lang="ja-JP" altLang="en-US" smtClean="0"/>
              <a:t>‹#›</a:t>
            </a:fld>
            <a:endParaRPr kumimoji="1" lang="ja-JP"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91670008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A0E051C-3D1B-48F0-A3FC-11B8ED5AB321}" type="datetime1">
              <a:rPr kumimoji="1" lang="ja-JP" altLang="en-US" smtClean="0"/>
              <a:t>2025/4/22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C081DFF-EA94-45B1-83F0-817F73831B60}" type="slidenum">
              <a:rPr kumimoji="1" lang="ja-JP" altLang="en-US" smtClean="0"/>
              <a:t>‹#›</a:t>
            </a:fld>
            <a:endParaRPr kumimoji="1" lang="ja-JP" altLang="en-US"/>
          </a:p>
        </p:txBody>
      </p:sp>
    </p:spTree>
    <p:extLst>
      <p:ext uri="{BB962C8B-B14F-4D97-AF65-F5344CB8AC3E}">
        <p14:creationId xmlns:p14="http://schemas.microsoft.com/office/powerpoint/2010/main" val="416446107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A0E051C-3D1B-48F0-A3FC-11B8ED5AB321}" type="datetime1">
              <a:rPr kumimoji="1" lang="ja-JP" altLang="en-US" smtClean="0"/>
              <a:t>2025/4/22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C081DFF-EA94-45B1-83F0-817F73831B60}" type="slidenum">
              <a:rPr kumimoji="1" lang="ja-JP" altLang="en-US" smtClean="0"/>
              <a:t>‹#›</a:t>
            </a:fld>
            <a:endParaRPr kumimoji="1" lang="ja-JP"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76555480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A0E051C-3D1B-48F0-A3FC-11B8ED5AB321}" type="datetime1">
              <a:rPr kumimoji="1" lang="ja-JP" altLang="en-US" smtClean="0"/>
              <a:t>2025/4/22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C081DFF-EA94-45B1-83F0-817F73831B60}" type="slidenum">
              <a:rPr kumimoji="1" lang="ja-JP" altLang="en-US" smtClean="0"/>
              <a:t>‹#›</a:t>
            </a:fld>
            <a:endParaRPr kumimoji="1" lang="ja-JP" altLang="en-US"/>
          </a:p>
        </p:txBody>
      </p:sp>
    </p:spTree>
    <p:extLst>
      <p:ext uri="{BB962C8B-B14F-4D97-AF65-F5344CB8AC3E}">
        <p14:creationId xmlns:p14="http://schemas.microsoft.com/office/powerpoint/2010/main" val="281991898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ED68CE-DE27-4AF9-9223-10E9A4F5F192}" type="datetime1">
              <a:rPr kumimoji="1" lang="ja-JP" altLang="en-US" smtClean="0"/>
              <a:t>2025/4/22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C081DFF-EA94-45B1-83F0-817F73831B60}" type="slidenum">
              <a:rPr kumimoji="1" lang="ja-JP" altLang="en-US" smtClean="0"/>
              <a:t>‹#›</a:t>
            </a:fld>
            <a:endParaRPr kumimoji="1" lang="ja-JP" altLang="en-US"/>
          </a:p>
        </p:txBody>
      </p:sp>
    </p:spTree>
    <p:extLst>
      <p:ext uri="{BB962C8B-B14F-4D97-AF65-F5344CB8AC3E}">
        <p14:creationId xmlns:p14="http://schemas.microsoft.com/office/powerpoint/2010/main" val="495072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2F24842-DCFD-4B91-B430-2313FC77D9A4}" type="datetime1">
              <a:rPr kumimoji="1" lang="ja-JP" altLang="en-US" smtClean="0"/>
              <a:t>2025/4/22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C081DFF-EA94-45B1-83F0-817F73831B60}" type="slidenum">
              <a:rPr kumimoji="1" lang="ja-JP" altLang="en-US" smtClean="0"/>
              <a:t>‹#›</a:t>
            </a:fld>
            <a:endParaRPr kumimoji="1" lang="ja-JP" altLang="en-US"/>
          </a:p>
        </p:txBody>
      </p:sp>
    </p:spTree>
    <p:extLst>
      <p:ext uri="{BB962C8B-B14F-4D97-AF65-F5344CB8AC3E}">
        <p14:creationId xmlns:p14="http://schemas.microsoft.com/office/powerpoint/2010/main" val="3252938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8B7F77F-CAFD-49AA-9E6A-0829A74F7FBD}" type="datetime1">
              <a:rPr kumimoji="1" lang="ja-JP" altLang="en-US" smtClean="0"/>
              <a:t>2025/4/22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C081DFF-EA94-45B1-83F0-817F73831B60}" type="slidenum">
              <a:rPr kumimoji="1" lang="ja-JP" altLang="en-US" smtClean="0"/>
              <a:t>‹#›</a:t>
            </a:fld>
            <a:endParaRPr kumimoji="1" lang="ja-JP" altLang="en-US"/>
          </a:p>
        </p:txBody>
      </p:sp>
    </p:spTree>
    <p:extLst>
      <p:ext uri="{BB962C8B-B14F-4D97-AF65-F5344CB8AC3E}">
        <p14:creationId xmlns:p14="http://schemas.microsoft.com/office/powerpoint/2010/main" val="146015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4C0400D-BF81-41D0-A80F-F347867FD960}" type="datetime1">
              <a:rPr kumimoji="1" lang="ja-JP" altLang="en-US" smtClean="0"/>
              <a:t>2025/4/22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C081DFF-EA94-45B1-83F0-817F73831B60}" type="slidenum">
              <a:rPr kumimoji="1" lang="ja-JP" altLang="en-US" smtClean="0"/>
              <a:t>‹#›</a:t>
            </a:fld>
            <a:endParaRPr kumimoji="1" lang="ja-JP" altLang="en-US"/>
          </a:p>
        </p:txBody>
      </p:sp>
    </p:spTree>
    <p:extLst>
      <p:ext uri="{BB962C8B-B14F-4D97-AF65-F5344CB8AC3E}">
        <p14:creationId xmlns:p14="http://schemas.microsoft.com/office/powerpoint/2010/main" val="2316763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5E0A985-8692-4375-AD7E-3CE63C5B7191}" type="datetime1">
              <a:rPr kumimoji="1" lang="ja-JP" altLang="en-US" smtClean="0"/>
              <a:t>2025/4/22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C081DFF-EA94-45B1-83F0-817F73831B60}" type="slidenum">
              <a:rPr kumimoji="1" lang="ja-JP" altLang="en-US" smtClean="0"/>
              <a:t>‹#›</a:t>
            </a:fld>
            <a:endParaRPr kumimoji="1" lang="ja-JP" altLang="en-US"/>
          </a:p>
        </p:txBody>
      </p:sp>
    </p:spTree>
    <p:extLst>
      <p:ext uri="{BB962C8B-B14F-4D97-AF65-F5344CB8AC3E}">
        <p14:creationId xmlns:p14="http://schemas.microsoft.com/office/powerpoint/2010/main" val="2495399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6A116BF-E6F0-4215-9962-4355775C6F4E}" type="datetime1">
              <a:rPr kumimoji="1" lang="ja-JP" altLang="en-US" smtClean="0"/>
              <a:t>2025/4/22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C081DFF-EA94-45B1-83F0-817F73831B60}" type="slidenum">
              <a:rPr kumimoji="1" lang="ja-JP" altLang="en-US" smtClean="0"/>
              <a:t>‹#›</a:t>
            </a:fld>
            <a:endParaRPr kumimoji="1" lang="ja-JP" altLang="en-US"/>
          </a:p>
        </p:txBody>
      </p:sp>
    </p:spTree>
    <p:extLst>
      <p:ext uri="{BB962C8B-B14F-4D97-AF65-F5344CB8AC3E}">
        <p14:creationId xmlns:p14="http://schemas.microsoft.com/office/powerpoint/2010/main" val="1000885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B0F39A9-E211-4037-8417-75C8DD0CF4F7}" type="datetime1">
              <a:rPr kumimoji="1" lang="ja-JP" altLang="en-US" smtClean="0"/>
              <a:t>2025/4/22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C081DFF-EA94-45B1-83F0-817F73831B60}" type="slidenum">
              <a:rPr kumimoji="1" lang="ja-JP" altLang="en-US" smtClean="0"/>
              <a:t>‹#›</a:t>
            </a:fld>
            <a:endParaRPr kumimoji="1" lang="ja-JP" altLang="en-US"/>
          </a:p>
        </p:txBody>
      </p:sp>
    </p:spTree>
    <p:extLst>
      <p:ext uri="{BB962C8B-B14F-4D97-AF65-F5344CB8AC3E}">
        <p14:creationId xmlns:p14="http://schemas.microsoft.com/office/powerpoint/2010/main" val="178553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0D5598-5928-4949-A110-2585247E419C}" type="datetime1">
              <a:rPr kumimoji="1" lang="ja-JP" altLang="en-US" smtClean="0"/>
              <a:t>2025/4/22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C081DFF-EA94-45B1-83F0-817F73831B60}" type="slidenum">
              <a:rPr kumimoji="1" lang="ja-JP" altLang="en-US" smtClean="0"/>
              <a:t>‹#›</a:t>
            </a:fld>
            <a:endParaRPr kumimoji="1" lang="ja-JP" altLang="en-US"/>
          </a:p>
        </p:txBody>
      </p:sp>
    </p:spTree>
    <p:extLst>
      <p:ext uri="{BB962C8B-B14F-4D97-AF65-F5344CB8AC3E}">
        <p14:creationId xmlns:p14="http://schemas.microsoft.com/office/powerpoint/2010/main" val="651214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E969DB7-4AF0-4789-BF15-831896D4A02E}" type="datetime1">
              <a:rPr kumimoji="1" lang="ja-JP" altLang="en-US" smtClean="0"/>
              <a:t>2025/4/22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C081DFF-EA94-45B1-83F0-817F73831B60}" type="slidenum">
              <a:rPr kumimoji="1" lang="ja-JP" altLang="en-US" smtClean="0"/>
              <a:t>‹#›</a:t>
            </a:fld>
            <a:endParaRPr kumimoji="1" lang="ja-JP" altLang="en-US"/>
          </a:p>
        </p:txBody>
      </p:sp>
    </p:spTree>
    <p:extLst>
      <p:ext uri="{BB962C8B-B14F-4D97-AF65-F5344CB8AC3E}">
        <p14:creationId xmlns:p14="http://schemas.microsoft.com/office/powerpoint/2010/main" val="3333685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ja-JP" altLang="en-US"/>
              <a:t>マスター タイトルの書式設定</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9DBB63-AED4-4E98-9F99-C6CB86782270}" type="datetime1">
              <a:rPr kumimoji="1" lang="ja-JP" altLang="en-US" smtClean="0"/>
              <a:t>2025/4/22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C081DFF-EA94-45B1-83F0-817F73831B60}" type="slidenum">
              <a:rPr kumimoji="1" lang="ja-JP" altLang="en-US" smtClean="0"/>
              <a:t>‹#›</a:t>
            </a:fld>
            <a:endParaRPr kumimoji="1" lang="ja-JP" altLang="en-US"/>
          </a:p>
        </p:txBody>
      </p:sp>
    </p:spTree>
    <p:extLst>
      <p:ext uri="{BB962C8B-B14F-4D97-AF65-F5344CB8AC3E}">
        <p14:creationId xmlns:p14="http://schemas.microsoft.com/office/powerpoint/2010/main" val="1383616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A0E051C-3D1B-48F0-A3FC-11B8ED5AB321}" type="datetime1">
              <a:rPr kumimoji="1" lang="ja-JP" altLang="en-US" smtClean="0"/>
              <a:t>2025/4/22</a:t>
            </a:fld>
            <a:endParaRPr kumimoji="1" lang="ja-JP" alt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1C081DFF-EA94-45B1-83F0-817F73831B60}" type="slidenum">
              <a:rPr kumimoji="1" lang="ja-JP" altLang="en-US" smtClean="0"/>
              <a:t>‹#›</a:t>
            </a:fld>
            <a:endParaRPr kumimoji="1" lang="ja-JP" altLang="en-US"/>
          </a:p>
        </p:txBody>
      </p:sp>
    </p:spTree>
    <p:extLst>
      <p:ext uri="{BB962C8B-B14F-4D97-AF65-F5344CB8AC3E}">
        <p14:creationId xmlns:p14="http://schemas.microsoft.com/office/powerpoint/2010/main" val="233423073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a:stretch>
        </a:blipFill>
        <a:effectLst/>
      </p:bgPr>
    </p:bg>
    <p:spTree>
      <p:nvGrpSpPr>
        <p:cNvPr id="1" name="">
          <a:extLst>
            <a:ext uri="{FF2B5EF4-FFF2-40B4-BE49-F238E27FC236}">
              <a16:creationId xmlns:a16="http://schemas.microsoft.com/office/drawing/2014/main" id="{4B462D1B-F778-C3DE-DB79-7FF0534F8A9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74BA754-B705-509B-2138-55536D6E28B9}"/>
              </a:ext>
            </a:extLst>
          </p:cNvPr>
          <p:cNvSpPr>
            <a:spLocks noGrp="1"/>
          </p:cNvSpPr>
          <p:nvPr>
            <p:ph type="ctrTitle"/>
          </p:nvPr>
        </p:nvSpPr>
        <p:spPr>
          <a:xfrm>
            <a:off x="2718838" y="5330608"/>
            <a:ext cx="9144000" cy="785235"/>
          </a:xfrm>
        </p:spPr>
        <p:txBody>
          <a:bodyPr>
            <a:normAutofit/>
          </a:bodyPr>
          <a:lstStyle/>
          <a:p>
            <a:r>
              <a:rPr kumimoji="1" lang="ja-JP" altLang="en-US" sz="3200" b="1" dirty="0">
                <a:solidFill>
                  <a:schemeClr val="bg1"/>
                </a:solidFill>
                <a:latin typeface="ＭＳ Ｐ明朝" panose="02020600040205080304" pitchFamily="18" charset="-128"/>
                <a:ea typeface="ＭＳ Ｐ明朝" panose="02020600040205080304" pitchFamily="18" charset="-128"/>
              </a:rPr>
              <a:t>国際奉仕部門委員長　春日部南ＲＣ　三藤　俊也</a:t>
            </a:r>
          </a:p>
        </p:txBody>
      </p:sp>
      <p:sp>
        <p:nvSpPr>
          <p:cNvPr id="3" name="字幕 2">
            <a:extLst>
              <a:ext uri="{FF2B5EF4-FFF2-40B4-BE49-F238E27FC236}">
                <a16:creationId xmlns:a16="http://schemas.microsoft.com/office/drawing/2014/main" id="{F423FF96-8E49-B676-6A41-2C034F4D5AEB}"/>
              </a:ext>
            </a:extLst>
          </p:cNvPr>
          <p:cNvSpPr>
            <a:spLocks noGrp="1"/>
          </p:cNvSpPr>
          <p:nvPr>
            <p:ph type="subTitle" idx="1"/>
          </p:nvPr>
        </p:nvSpPr>
        <p:spPr>
          <a:xfrm>
            <a:off x="7479124" y="4198512"/>
            <a:ext cx="4791384" cy="871152"/>
          </a:xfrm>
          <a:noFill/>
        </p:spPr>
        <p:txBody>
          <a:bodyPr>
            <a:normAutofit fontScale="92500" lnSpcReduction="10000"/>
          </a:bodyPr>
          <a:lstStyle/>
          <a:p>
            <a:pPr algn="l"/>
            <a:r>
              <a:rPr kumimoji="1" lang="en-US" altLang="ja-JP" sz="2200" b="1" dirty="0">
                <a:solidFill>
                  <a:schemeClr val="bg1"/>
                </a:solidFill>
                <a:latin typeface="MS UI Gothic" panose="020B0600070205080204" pitchFamily="50" charset="-128"/>
                <a:ea typeface="MS UI Gothic" panose="020B0600070205080204" pitchFamily="50" charset="-128"/>
              </a:rPr>
              <a:t>2025</a:t>
            </a:r>
            <a:r>
              <a:rPr kumimoji="1" lang="ja-JP" altLang="en-US" sz="2200" b="1" dirty="0">
                <a:solidFill>
                  <a:schemeClr val="bg1"/>
                </a:solidFill>
                <a:latin typeface="MS UI Gothic" panose="020B0600070205080204" pitchFamily="50" charset="-128"/>
                <a:ea typeface="MS UI Gothic" panose="020B0600070205080204" pitchFamily="50" charset="-128"/>
              </a:rPr>
              <a:t>・４・</a:t>
            </a:r>
            <a:r>
              <a:rPr kumimoji="1" lang="en-US" altLang="ja-JP" sz="2200" b="1" dirty="0">
                <a:solidFill>
                  <a:schemeClr val="bg1"/>
                </a:solidFill>
                <a:latin typeface="MS UI Gothic" panose="020B0600070205080204" pitchFamily="50" charset="-128"/>
                <a:ea typeface="MS UI Gothic" panose="020B0600070205080204" pitchFamily="50" charset="-128"/>
              </a:rPr>
              <a:t>22</a:t>
            </a:r>
            <a:r>
              <a:rPr kumimoji="1" lang="ja-JP" altLang="en-US" sz="2200" b="1" dirty="0">
                <a:solidFill>
                  <a:schemeClr val="bg1"/>
                </a:solidFill>
                <a:latin typeface="MS UI Gothic" panose="020B0600070205080204" pitchFamily="50" charset="-128"/>
                <a:ea typeface="MS UI Gothic" panose="020B0600070205080204" pitchFamily="50" charset="-128"/>
              </a:rPr>
              <a:t>日ー</a:t>
            </a:r>
            <a:r>
              <a:rPr kumimoji="1" lang="en-US" altLang="ja-JP" sz="2200" b="1" dirty="0">
                <a:solidFill>
                  <a:schemeClr val="bg1"/>
                </a:solidFill>
                <a:latin typeface="MS UI Gothic" panose="020B0600070205080204" pitchFamily="50" charset="-128"/>
                <a:ea typeface="MS UI Gothic" panose="020B0600070205080204" pitchFamily="50" charset="-128"/>
              </a:rPr>
              <a:t>23</a:t>
            </a:r>
            <a:r>
              <a:rPr kumimoji="1" lang="ja-JP" altLang="en-US" sz="2200" b="1" dirty="0">
                <a:solidFill>
                  <a:schemeClr val="bg1"/>
                </a:solidFill>
                <a:latin typeface="MS UI Gothic" panose="020B0600070205080204" pitchFamily="50" charset="-128"/>
                <a:ea typeface="MS UI Gothic" panose="020B0600070205080204" pitchFamily="50" charset="-128"/>
              </a:rPr>
              <a:t>日</a:t>
            </a:r>
            <a:endParaRPr kumimoji="1" lang="en-US" altLang="ja-JP" sz="2200" b="1" dirty="0">
              <a:solidFill>
                <a:schemeClr val="bg1"/>
              </a:solidFill>
              <a:latin typeface="MS UI Gothic" panose="020B0600070205080204" pitchFamily="50" charset="-128"/>
              <a:ea typeface="MS UI Gothic" panose="020B0600070205080204" pitchFamily="50" charset="-128"/>
            </a:endParaRPr>
          </a:p>
          <a:p>
            <a:pPr algn="l"/>
            <a:r>
              <a:rPr kumimoji="1" lang="en-US" altLang="ja-JP" sz="2200" b="1" dirty="0">
                <a:solidFill>
                  <a:schemeClr val="bg1"/>
                </a:solidFill>
                <a:latin typeface="MS UI Gothic" panose="020B0600070205080204" pitchFamily="50" charset="-128"/>
                <a:ea typeface="MS UI Gothic" panose="020B0600070205080204" pitchFamily="50" charset="-128"/>
              </a:rPr>
              <a:t>                 PELS</a:t>
            </a:r>
            <a:r>
              <a:rPr kumimoji="1" lang="ja-JP" altLang="en-US" sz="2200" b="1" dirty="0">
                <a:solidFill>
                  <a:schemeClr val="bg1"/>
                </a:solidFill>
                <a:latin typeface="MS UI Gothic" panose="020B0600070205080204" pitchFamily="50" charset="-128"/>
                <a:ea typeface="MS UI Gothic" panose="020B0600070205080204" pitchFamily="50" charset="-128"/>
              </a:rPr>
              <a:t>ラーニングセミナー　</a:t>
            </a:r>
            <a:endParaRPr kumimoji="1" lang="en-US" altLang="ja-JP" sz="2200" b="1" dirty="0">
              <a:solidFill>
                <a:schemeClr val="bg1"/>
              </a:solidFill>
              <a:latin typeface="MS UI Gothic" panose="020B0600070205080204" pitchFamily="50" charset="-128"/>
              <a:ea typeface="MS UI Gothic" panose="020B0600070205080204" pitchFamily="50" charset="-128"/>
            </a:endParaRPr>
          </a:p>
          <a:p>
            <a:pPr algn="r"/>
            <a:endParaRPr kumimoji="1" lang="ja-JP" altLang="en-US" b="1" dirty="0">
              <a:solidFill>
                <a:schemeClr val="bg1"/>
              </a:solidFill>
              <a:latin typeface="メイリオ" panose="020B0604030504040204" pitchFamily="50" charset="-128"/>
              <a:ea typeface="メイリオ" panose="020B0604030504040204" pitchFamily="50" charset="-128"/>
            </a:endParaRPr>
          </a:p>
        </p:txBody>
      </p:sp>
      <p:sp>
        <p:nvSpPr>
          <p:cNvPr id="5" name="スライド番号プレースホルダー 4">
            <a:extLst>
              <a:ext uri="{FF2B5EF4-FFF2-40B4-BE49-F238E27FC236}">
                <a16:creationId xmlns:a16="http://schemas.microsoft.com/office/drawing/2014/main" id="{B635ABBD-A3E9-72E0-234B-E0587911B6A8}"/>
              </a:ext>
            </a:extLst>
          </p:cNvPr>
          <p:cNvSpPr>
            <a:spLocks noGrp="1"/>
          </p:cNvSpPr>
          <p:nvPr>
            <p:ph type="sldNum" sz="quarter" idx="12"/>
          </p:nvPr>
        </p:nvSpPr>
        <p:spPr>
          <a:xfrm>
            <a:off x="8922963" y="6331183"/>
            <a:ext cx="2743200" cy="365125"/>
          </a:xfrm>
        </p:spPr>
        <p:txBody>
          <a:bodyPr/>
          <a:lstStyle/>
          <a:p>
            <a:fld id="{1C081DFF-EA94-45B1-83F0-817F73831B60}" type="slidenum">
              <a:rPr kumimoji="1" lang="ja-JP" altLang="en-US" sz="2400" smtClean="0">
                <a:latin typeface="メイリオ" panose="020B0604030504040204" pitchFamily="50" charset="-128"/>
                <a:ea typeface="メイリオ" panose="020B0604030504040204" pitchFamily="50" charset="-128"/>
              </a:rPr>
              <a:t>1</a:t>
            </a:fld>
            <a:endParaRPr kumimoji="1" lang="ja-JP" altLang="en-US" sz="2400" dirty="0">
              <a:latin typeface="メイリオ" panose="020B0604030504040204" pitchFamily="50" charset="-128"/>
              <a:ea typeface="メイリオ" panose="020B0604030504040204" pitchFamily="50" charset="-128"/>
            </a:endParaRPr>
          </a:p>
        </p:txBody>
      </p:sp>
      <p:sp>
        <p:nvSpPr>
          <p:cNvPr id="4" name="タイトル 1">
            <a:extLst>
              <a:ext uri="{FF2B5EF4-FFF2-40B4-BE49-F238E27FC236}">
                <a16:creationId xmlns:a16="http://schemas.microsoft.com/office/drawing/2014/main" id="{73936905-7BE9-8B4B-214A-D96A5D6C5DD4}"/>
              </a:ext>
            </a:extLst>
          </p:cNvPr>
          <p:cNvSpPr txBox="1">
            <a:spLocks/>
          </p:cNvSpPr>
          <p:nvPr/>
        </p:nvSpPr>
        <p:spPr>
          <a:xfrm>
            <a:off x="1103587" y="532047"/>
            <a:ext cx="9144000" cy="1256290"/>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kumimoji="1" lang="ja-JP" altLang="en-US" sz="6600" b="1" dirty="0">
                <a:solidFill>
                  <a:srgbClr val="FFC000"/>
                </a:solidFill>
                <a:latin typeface="ＤＨＰ平成明朝体W7" panose="02020700000000000000" pitchFamily="18" charset="-128"/>
                <a:ea typeface="ＤＨＰ平成明朝体W7" panose="02020700000000000000" pitchFamily="18" charset="-128"/>
              </a:rPr>
              <a:t>国 際 奉 仕 部 門</a:t>
            </a:r>
            <a:endParaRPr lang="ja-JP" altLang="en-US" sz="6600" b="1" dirty="0">
              <a:solidFill>
                <a:srgbClr val="FFC000"/>
              </a:solidFill>
              <a:latin typeface="ＤＨＰ平成明朝体W7" panose="02020700000000000000" pitchFamily="18" charset="-128"/>
              <a:ea typeface="ＤＨＰ平成明朝体W7" panose="02020700000000000000" pitchFamily="18" charset="-128"/>
            </a:endParaRPr>
          </a:p>
        </p:txBody>
      </p:sp>
      <p:sp>
        <p:nvSpPr>
          <p:cNvPr id="7" name="テキスト ボックス 6">
            <a:extLst>
              <a:ext uri="{FF2B5EF4-FFF2-40B4-BE49-F238E27FC236}">
                <a16:creationId xmlns:a16="http://schemas.microsoft.com/office/drawing/2014/main" id="{8B1ECB1C-9C23-55BB-C628-9845C6F6E1E0}"/>
              </a:ext>
            </a:extLst>
          </p:cNvPr>
          <p:cNvSpPr txBox="1"/>
          <p:nvPr/>
        </p:nvSpPr>
        <p:spPr>
          <a:xfrm>
            <a:off x="9344998" y="5342982"/>
            <a:ext cx="2395057" cy="276999"/>
          </a:xfrm>
          <a:prstGeom prst="rect">
            <a:avLst/>
          </a:prstGeom>
          <a:noFill/>
        </p:spPr>
        <p:txBody>
          <a:bodyPr wrap="square" rtlCol="0">
            <a:spAutoFit/>
          </a:bodyPr>
          <a:lstStyle/>
          <a:p>
            <a:r>
              <a:rPr kumimoji="1" lang="ja-JP" altLang="en-US" sz="1200" b="1" dirty="0">
                <a:solidFill>
                  <a:srgbClr val="FFFF00"/>
                </a:solidFill>
              </a:rPr>
              <a:t>みとう　　　　としや</a:t>
            </a:r>
          </a:p>
        </p:txBody>
      </p:sp>
    </p:spTree>
    <p:extLst>
      <p:ext uri="{BB962C8B-B14F-4D97-AF65-F5344CB8AC3E}">
        <p14:creationId xmlns:p14="http://schemas.microsoft.com/office/powerpoint/2010/main" val="2665386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0FEA01F9-2C25-FB48-47EA-631234E49ED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9C8BC24-0D2A-2924-92CC-F2769C9BF4DC}"/>
              </a:ext>
            </a:extLst>
          </p:cNvPr>
          <p:cNvSpPr>
            <a:spLocks noGrp="1"/>
          </p:cNvSpPr>
          <p:nvPr>
            <p:ph type="ctrTitle"/>
          </p:nvPr>
        </p:nvSpPr>
        <p:spPr>
          <a:xfrm>
            <a:off x="701856" y="1805724"/>
            <a:ext cx="10961708" cy="1520245"/>
          </a:xfrm>
        </p:spPr>
        <p:txBody>
          <a:bodyPr anchor="t">
            <a:noAutofit/>
          </a:bodyPr>
          <a:lstStyle/>
          <a:p>
            <a:pPr marL="0" marR="0" lvl="0" indent="0" defTabSz="914400" rtl="0" eaLnBrk="1" fontAlgn="auto" latinLnBrk="0" hangingPunct="1">
              <a:lnSpc>
                <a:spcPct val="100000"/>
              </a:lnSpc>
              <a:spcBef>
                <a:spcPts val="0"/>
              </a:spcBef>
              <a:spcAft>
                <a:spcPts val="0"/>
              </a:spcAft>
              <a:tabLst/>
              <a:defRPr/>
            </a:pP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地区補助金</a:t>
            </a:r>
            <a: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通常枠</a:t>
            </a:r>
            <a: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４月１日から</a:t>
            </a:r>
            <a: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30</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日までに申請</a:t>
            </a:r>
            <a:b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総額</a:t>
            </a:r>
            <a: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$74,300</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を配分　：</a:t>
            </a:r>
            <a: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$700(</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未達成</a:t>
            </a:r>
            <a: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又</a:t>
            </a:r>
            <a: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$1,300(</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達成）</a:t>
            </a:r>
            <a:b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endParaRPr kumimoji="1" lang="ja-JP" altLang="en-US" sz="3200" dirty="0">
              <a:latin typeface="メイリオ" panose="020B0604030504040204" pitchFamily="50" charset="-128"/>
              <a:ea typeface="メイリオ" panose="020B0604030504040204" pitchFamily="50" charset="-128"/>
            </a:endParaRPr>
          </a:p>
        </p:txBody>
      </p:sp>
      <p:sp>
        <p:nvSpPr>
          <p:cNvPr id="5" name="スライド番号プレースホルダー 4">
            <a:extLst>
              <a:ext uri="{FF2B5EF4-FFF2-40B4-BE49-F238E27FC236}">
                <a16:creationId xmlns:a16="http://schemas.microsoft.com/office/drawing/2014/main" id="{F4321924-764F-589D-9C8E-AB1B9751D741}"/>
              </a:ext>
            </a:extLst>
          </p:cNvPr>
          <p:cNvSpPr>
            <a:spLocks noGrp="1"/>
          </p:cNvSpPr>
          <p:nvPr>
            <p:ph type="sldNum" sz="quarter" idx="12"/>
          </p:nvPr>
        </p:nvSpPr>
        <p:spPr>
          <a:xfrm>
            <a:off x="10720170" y="5993634"/>
            <a:ext cx="1142245" cy="669925"/>
          </a:xfrm>
        </p:spPr>
        <p:txBody>
          <a:bodyPr/>
          <a:lstStyle/>
          <a:p>
            <a:fld id="{1C081DFF-EA94-45B1-83F0-817F73831B60}" type="slidenum">
              <a:rPr kumimoji="1" lang="ja-JP" altLang="en-US" sz="2400" smtClean="0">
                <a:latin typeface="メイリオ" panose="020B0604030504040204" pitchFamily="50" charset="-128"/>
                <a:ea typeface="メイリオ" panose="020B0604030504040204" pitchFamily="50" charset="-128"/>
              </a:rPr>
              <a:t>10</a:t>
            </a:fld>
            <a:endParaRPr kumimoji="1" lang="ja-JP" altLang="en-US" sz="2400" dirty="0">
              <a:latin typeface="メイリオ" panose="020B0604030504040204" pitchFamily="50" charset="-128"/>
              <a:ea typeface="メイリオ" panose="020B0604030504040204" pitchFamily="50" charset="-128"/>
            </a:endParaRPr>
          </a:p>
        </p:txBody>
      </p:sp>
      <p:sp>
        <p:nvSpPr>
          <p:cNvPr id="6" name="タイトル 1">
            <a:extLst>
              <a:ext uri="{FF2B5EF4-FFF2-40B4-BE49-F238E27FC236}">
                <a16:creationId xmlns:a16="http://schemas.microsoft.com/office/drawing/2014/main" id="{4F95E598-1CFD-3E41-8BBC-9FA73AF79DDD}"/>
              </a:ext>
            </a:extLst>
          </p:cNvPr>
          <p:cNvSpPr txBox="1">
            <a:spLocks/>
          </p:cNvSpPr>
          <p:nvPr/>
        </p:nvSpPr>
        <p:spPr>
          <a:xfrm>
            <a:off x="1524000" y="600365"/>
            <a:ext cx="9144000" cy="12562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en-US" altLang="ja-JP" sz="6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11" name="タイトル 1">
            <a:extLst>
              <a:ext uri="{FF2B5EF4-FFF2-40B4-BE49-F238E27FC236}">
                <a16:creationId xmlns:a16="http://schemas.microsoft.com/office/drawing/2014/main" id="{89D25860-8920-3851-3D00-699A55D94232}"/>
              </a:ext>
            </a:extLst>
          </p:cNvPr>
          <p:cNvSpPr txBox="1">
            <a:spLocks/>
          </p:cNvSpPr>
          <p:nvPr/>
        </p:nvSpPr>
        <p:spPr>
          <a:xfrm>
            <a:off x="3262744" y="5167310"/>
            <a:ext cx="5347856" cy="119841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ja-JP" altLang="en-US" sz="2400"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F25D9AD-2EFE-4E24-4EAD-89519E064C0A}"/>
              </a:ext>
            </a:extLst>
          </p:cNvPr>
          <p:cNvSpPr txBox="1"/>
          <p:nvPr/>
        </p:nvSpPr>
        <p:spPr>
          <a:xfrm>
            <a:off x="1234966" y="472966"/>
            <a:ext cx="9695793" cy="1015663"/>
          </a:xfrm>
          <a:prstGeom prst="rect">
            <a:avLst/>
          </a:prstGeom>
          <a:noFill/>
        </p:spPr>
        <p:txBody>
          <a:bodyPr wrap="square" rtlCol="0">
            <a:spAutoFit/>
          </a:bodyPr>
          <a:lstStyle/>
          <a:p>
            <a:r>
              <a:rPr kumimoji="1" lang="ja-JP" altLang="en-US" sz="6000" dirty="0">
                <a:solidFill>
                  <a:schemeClr val="bg1"/>
                </a:solidFill>
              </a:rPr>
              <a:t>補助金の事業について</a:t>
            </a:r>
          </a:p>
        </p:txBody>
      </p:sp>
      <p:sp>
        <p:nvSpPr>
          <p:cNvPr id="4" name="テキスト ボックス 3">
            <a:extLst>
              <a:ext uri="{FF2B5EF4-FFF2-40B4-BE49-F238E27FC236}">
                <a16:creationId xmlns:a16="http://schemas.microsoft.com/office/drawing/2014/main" id="{1BBBE96C-4D54-9E3C-E903-AE29BD02122B}"/>
              </a:ext>
            </a:extLst>
          </p:cNvPr>
          <p:cNvSpPr txBox="1"/>
          <p:nvPr/>
        </p:nvSpPr>
        <p:spPr>
          <a:xfrm>
            <a:off x="738351" y="3161806"/>
            <a:ext cx="1071529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地区補助金</a:t>
            </a:r>
            <a: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大口枠</a:t>
            </a:r>
            <a: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４月１日から</a:t>
            </a:r>
            <a: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30</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日までに申請</a:t>
            </a:r>
            <a:endPar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総額</a:t>
            </a:r>
            <a: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$25,000</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を配分　：　＄</a:t>
            </a:r>
            <a: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2,000</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10,000</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の範囲</a:t>
            </a:r>
            <a:endPar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で配分、、、５クラブをプレゼンにて審査　</a:t>
            </a:r>
            <a:endPar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C71649F4-4F0E-B52E-FBCB-38E3CA15521D}"/>
              </a:ext>
            </a:extLst>
          </p:cNvPr>
          <p:cNvSpPr txBox="1"/>
          <p:nvPr/>
        </p:nvSpPr>
        <p:spPr>
          <a:xfrm>
            <a:off x="738351" y="4916416"/>
            <a:ext cx="1096170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グローバル補助金　　年間を通じて申請を受け付け</a:t>
            </a:r>
            <a:endPar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審査のうえ配分　：総額</a:t>
            </a:r>
            <a: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$30,000</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以上のプロジェクト</a:t>
            </a:r>
            <a:endPar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44237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995563C9-5889-D87D-A528-777868AB3602}"/>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4710591C-41C8-D5AD-2BFC-C0059A5B3463}"/>
              </a:ext>
            </a:extLst>
          </p:cNvPr>
          <p:cNvSpPr>
            <a:spLocks noGrp="1"/>
          </p:cNvSpPr>
          <p:nvPr>
            <p:ph type="sldNum" sz="quarter" idx="12"/>
          </p:nvPr>
        </p:nvSpPr>
        <p:spPr>
          <a:xfrm>
            <a:off x="10820400" y="6061951"/>
            <a:ext cx="1142245" cy="6699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81DFF-EA94-45B1-83F0-817F73831B60}" type="slidenum">
              <a:rPr kumimoji="1" lang="ja-JP" altLang="en-US" sz="24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24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1695CC16-BC67-92B7-3362-603D571BF786}"/>
              </a:ext>
            </a:extLst>
          </p:cNvPr>
          <p:cNvSpPr txBox="1"/>
          <p:nvPr/>
        </p:nvSpPr>
        <p:spPr>
          <a:xfrm>
            <a:off x="898634" y="2383221"/>
            <a:ext cx="10421007" cy="4247317"/>
          </a:xfrm>
          <a:prstGeom prst="rect">
            <a:avLst/>
          </a:prstGeom>
          <a:noFill/>
        </p:spPr>
        <p:txBody>
          <a:bodyPr wrap="square" rtlCol="0">
            <a:spAutoFit/>
          </a:bodyPr>
          <a:lstStyle/>
          <a:p>
            <a:r>
              <a:rPr kumimoji="1" lang="ja-JP" altLang="en-US" sz="2800" dirty="0">
                <a:solidFill>
                  <a:schemeClr val="accent2">
                    <a:lumMod val="50000"/>
                  </a:schemeClr>
                </a:solidFill>
              </a:rPr>
              <a:t>申請方法や金額等については地区財団から説明があったとおりです。　</a:t>
            </a:r>
            <a:endParaRPr kumimoji="1" lang="en-US" altLang="ja-JP" sz="2800" dirty="0">
              <a:solidFill>
                <a:schemeClr val="accent2">
                  <a:lumMod val="50000"/>
                </a:schemeClr>
              </a:solidFill>
            </a:endParaRPr>
          </a:p>
          <a:p>
            <a:r>
              <a:rPr kumimoji="1" lang="ja-JP" altLang="en-US" sz="2800" dirty="0">
                <a:solidFill>
                  <a:schemeClr val="accent2">
                    <a:lumMod val="50000"/>
                  </a:schemeClr>
                </a:solidFill>
              </a:rPr>
              <a:t>が、海外での補助金事業をどのようにやったら良いのか？</a:t>
            </a:r>
            <a:endParaRPr kumimoji="1" lang="en-US" altLang="ja-JP" sz="2800" dirty="0">
              <a:solidFill>
                <a:schemeClr val="accent2">
                  <a:lumMod val="50000"/>
                </a:schemeClr>
              </a:solidFill>
            </a:endParaRPr>
          </a:p>
          <a:p>
            <a:r>
              <a:rPr kumimoji="1" lang="ja-JP" altLang="en-US" sz="2800" dirty="0">
                <a:solidFill>
                  <a:schemeClr val="accent2">
                    <a:lumMod val="50000"/>
                  </a:schemeClr>
                </a:solidFill>
              </a:rPr>
              <a:t>これが毎年悩みネックになっているところだと思います。</a:t>
            </a:r>
            <a:endParaRPr kumimoji="1" lang="en-US" altLang="ja-JP" sz="2800" dirty="0">
              <a:solidFill>
                <a:schemeClr val="accent2">
                  <a:lumMod val="50000"/>
                </a:schemeClr>
              </a:solidFill>
            </a:endParaRPr>
          </a:p>
          <a:p>
            <a:r>
              <a:rPr kumimoji="1" lang="ja-JP" altLang="en-US" sz="2800" dirty="0">
                <a:solidFill>
                  <a:schemeClr val="accent2">
                    <a:lumMod val="50000"/>
                  </a:schemeClr>
                </a:solidFill>
              </a:rPr>
              <a:t>これがグローバル補助金となると、海外のクラブと協力して行わなくてはならず、何の付き合いも無いクラブにとっては、やる気すら起こらないと思います。</a:t>
            </a:r>
            <a:endParaRPr kumimoji="1" lang="en-US" altLang="ja-JP" sz="2800" dirty="0">
              <a:solidFill>
                <a:schemeClr val="accent2">
                  <a:lumMod val="50000"/>
                </a:schemeClr>
              </a:solidFill>
            </a:endParaRPr>
          </a:p>
          <a:p>
            <a:r>
              <a:rPr kumimoji="1" lang="ja-JP" altLang="en-US" sz="2800" dirty="0">
                <a:solidFill>
                  <a:schemeClr val="accent2">
                    <a:lumMod val="50000"/>
                  </a:schemeClr>
                </a:solidFill>
              </a:rPr>
              <a:t>よって、ここで国際奉仕部門としての役割が重要になってきます。</a:t>
            </a:r>
            <a:endParaRPr kumimoji="1" lang="en-US" altLang="ja-JP" sz="2800" dirty="0">
              <a:solidFill>
                <a:schemeClr val="accent2">
                  <a:lumMod val="50000"/>
                </a:schemeClr>
              </a:solidFill>
            </a:endParaRPr>
          </a:p>
          <a:p>
            <a:endParaRPr kumimoji="1" lang="ja-JP" altLang="en-US" dirty="0">
              <a:solidFill>
                <a:schemeClr val="accent2">
                  <a:lumMod val="50000"/>
                </a:schemeClr>
              </a:solidFill>
            </a:endParaRPr>
          </a:p>
        </p:txBody>
      </p:sp>
      <p:sp>
        <p:nvSpPr>
          <p:cNvPr id="3" name="テキスト ボックス 2">
            <a:extLst>
              <a:ext uri="{FF2B5EF4-FFF2-40B4-BE49-F238E27FC236}">
                <a16:creationId xmlns:a16="http://schemas.microsoft.com/office/drawing/2014/main" id="{5B2DACEE-BD26-84D8-F577-41BDA06E063E}"/>
              </a:ext>
            </a:extLst>
          </p:cNvPr>
          <p:cNvSpPr txBox="1"/>
          <p:nvPr/>
        </p:nvSpPr>
        <p:spPr>
          <a:xfrm>
            <a:off x="1823545" y="576699"/>
            <a:ext cx="9196551" cy="1015663"/>
          </a:xfrm>
          <a:prstGeom prst="rect">
            <a:avLst/>
          </a:prstGeom>
          <a:noFill/>
        </p:spPr>
        <p:txBody>
          <a:bodyPr wrap="square" rtlCol="0">
            <a:spAutoFit/>
          </a:bodyPr>
          <a:lstStyle/>
          <a:p>
            <a:r>
              <a:rPr kumimoji="1" lang="ja-JP" altLang="en-US" sz="6000" dirty="0">
                <a:solidFill>
                  <a:schemeClr val="bg1"/>
                </a:solidFill>
              </a:rPr>
              <a:t>補助金の申請について①</a:t>
            </a:r>
          </a:p>
        </p:txBody>
      </p:sp>
    </p:spTree>
    <p:extLst>
      <p:ext uri="{BB962C8B-B14F-4D97-AF65-F5344CB8AC3E}">
        <p14:creationId xmlns:p14="http://schemas.microsoft.com/office/powerpoint/2010/main" val="82458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A39EEF71-799F-6304-A234-04A517D0AA76}"/>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505E5B0-E497-7EC7-614F-A8138958A8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81DFF-EA94-45B1-83F0-817F73831B60}" type="slidenum">
              <a:rPr kumimoji="1" lang="ja-JP" altLang="en-US" sz="24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24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51D7B55E-C516-1EC4-808C-2C4387AAFF1D}"/>
              </a:ext>
            </a:extLst>
          </p:cNvPr>
          <p:cNvSpPr txBox="1"/>
          <p:nvPr/>
        </p:nvSpPr>
        <p:spPr>
          <a:xfrm>
            <a:off x="730469" y="2585859"/>
            <a:ext cx="10615448" cy="3877985"/>
          </a:xfrm>
          <a:prstGeom prst="rect">
            <a:avLst/>
          </a:prstGeom>
          <a:noFill/>
        </p:spPr>
        <p:txBody>
          <a:bodyPr wrap="square" rtlCol="0">
            <a:spAutoFit/>
          </a:bodyPr>
          <a:lstStyle/>
          <a:p>
            <a:r>
              <a:rPr kumimoji="1" lang="ja-JP" altLang="en-US" sz="3000" dirty="0">
                <a:solidFill>
                  <a:schemeClr val="accent2">
                    <a:lumMod val="50000"/>
                  </a:schemeClr>
                </a:solidFill>
              </a:rPr>
              <a:t>まずは、当地区に来るパッケージと言われる支援事業のどれかをやってみることをおすすめします。</a:t>
            </a:r>
            <a:endParaRPr kumimoji="1" lang="en-US" altLang="ja-JP" sz="3000" dirty="0">
              <a:solidFill>
                <a:schemeClr val="accent2">
                  <a:lumMod val="50000"/>
                </a:schemeClr>
              </a:solidFill>
            </a:endParaRPr>
          </a:p>
          <a:p>
            <a:r>
              <a:rPr kumimoji="1" lang="ja-JP" altLang="en-US" sz="3000" dirty="0">
                <a:solidFill>
                  <a:schemeClr val="accent2">
                    <a:lumMod val="50000"/>
                  </a:schemeClr>
                </a:solidFill>
              </a:rPr>
              <a:t>主に、フィリピン３８００地区からは毎年２０以上の支援プロジェクト依頼が来ています。</a:t>
            </a:r>
            <a:endParaRPr kumimoji="1" lang="en-US" altLang="ja-JP" sz="3000" dirty="0">
              <a:solidFill>
                <a:schemeClr val="accent2">
                  <a:lumMod val="50000"/>
                </a:schemeClr>
              </a:solidFill>
            </a:endParaRPr>
          </a:p>
          <a:p>
            <a:r>
              <a:rPr kumimoji="1" lang="ja-JP" altLang="en-US" sz="3000" dirty="0">
                <a:solidFill>
                  <a:schemeClr val="accent2">
                    <a:lumMod val="50000"/>
                  </a:schemeClr>
                </a:solidFill>
              </a:rPr>
              <a:t>すべてが必要性のある重要なものばかりではありませんが、地区補助金や大口補助金を使って実施することは比較的やりやすいと思います。</a:t>
            </a:r>
            <a:endParaRPr kumimoji="1" lang="en-US" altLang="ja-JP" sz="3000" dirty="0">
              <a:solidFill>
                <a:schemeClr val="accent2">
                  <a:lumMod val="50000"/>
                </a:schemeClr>
              </a:solidFill>
            </a:endParaRPr>
          </a:p>
          <a:p>
            <a:endParaRPr kumimoji="1" lang="en-US" altLang="ja-JP" dirty="0">
              <a:solidFill>
                <a:schemeClr val="accent2">
                  <a:lumMod val="50000"/>
                </a:schemeClr>
              </a:solidFill>
            </a:endParaRPr>
          </a:p>
          <a:p>
            <a:endParaRPr kumimoji="1" lang="ja-JP" altLang="en-US" dirty="0">
              <a:solidFill>
                <a:schemeClr val="accent2">
                  <a:lumMod val="50000"/>
                </a:schemeClr>
              </a:solidFill>
            </a:endParaRPr>
          </a:p>
        </p:txBody>
      </p:sp>
      <p:sp>
        <p:nvSpPr>
          <p:cNvPr id="3" name="テキスト ボックス 2">
            <a:extLst>
              <a:ext uri="{FF2B5EF4-FFF2-40B4-BE49-F238E27FC236}">
                <a16:creationId xmlns:a16="http://schemas.microsoft.com/office/drawing/2014/main" id="{DF27B264-6748-2E29-3024-090A2E555515}"/>
              </a:ext>
            </a:extLst>
          </p:cNvPr>
          <p:cNvSpPr txBox="1"/>
          <p:nvPr/>
        </p:nvSpPr>
        <p:spPr>
          <a:xfrm>
            <a:off x="1841281" y="805936"/>
            <a:ext cx="8700595" cy="1015663"/>
          </a:xfrm>
          <a:prstGeom prst="rect">
            <a:avLst/>
          </a:prstGeom>
          <a:noFill/>
        </p:spPr>
        <p:txBody>
          <a:bodyPr wrap="square">
            <a:spAutoFit/>
          </a:bodyPr>
          <a:lstStyle/>
          <a:p>
            <a:r>
              <a:rPr kumimoji="1" lang="ja-JP" altLang="en-US" sz="6000" dirty="0">
                <a:solidFill>
                  <a:schemeClr val="bg1"/>
                </a:solidFill>
              </a:rPr>
              <a:t>補助金の申請について②</a:t>
            </a:r>
          </a:p>
        </p:txBody>
      </p:sp>
    </p:spTree>
    <p:extLst>
      <p:ext uri="{BB962C8B-B14F-4D97-AF65-F5344CB8AC3E}">
        <p14:creationId xmlns:p14="http://schemas.microsoft.com/office/powerpoint/2010/main" val="2424033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392E9B21-F394-A63A-3C3E-9CF7DD1FDD44}"/>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88B043AD-59CF-B309-DD09-394CD53433EA}"/>
              </a:ext>
            </a:extLst>
          </p:cNvPr>
          <p:cNvSpPr>
            <a:spLocks noGrp="1"/>
          </p:cNvSpPr>
          <p:nvPr>
            <p:ph type="sldNum" sz="quarter" idx="12"/>
          </p:nvPr>
        </p:nvSpPr>
        <p:spPr>
          <a:xfrm>
            <a:off x="10715297" y="6014654"/>
            <a:ext cx="1142245" cy="6699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81DFF-EA94-45B1-83F0-817F73831B60}" type="slidenum">
              <a:rPr kumimoji="1" lang="ja-JP" altLang="en-US" sz="24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24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B7ECF518-31D3-FBC4-743C-93E251718C96}"/>
              </a:ext>
            </a:extLst>
          </p:cNvPr>
          <p:cNvSpPr txBox="1"/>
          <p:nvPr/>
        </p:nvSpPr>
        <p:spPr>
          <a:xfrm>
            <a:off x="672661" y="2067911"/>
            <a:ext cx="10378965" cy="3539430"/>
          </a:xfrm>
          <a:prstGeom prst="rect">
            <a:avLst/>
          </a:prstGeom>
          <a:noFill/>
        </p:spPr>
        <p:txBody>
          <a:bodyPr wrap="square" rtlCol="0">
            <a:spAutoFit/>
          </a:bodyPr>
          <a:lstStyle/>
          <a:p>
            <a:r>
              <a:rPr kumimoji="1" lang="ja-JP" altLang="en-US" sz="2800" dirty="0">
                <a:solidFill>
                  <a:schemeClr val="accent2">
                    <a:lumMod val="50000"/>
                  </a:schemeClr>
                </a:solidFill>
              </a:rPr>
              <a:t>後は、今後進めようとしている企画として、インド３０００地区から大口枠の補助金事業を提案してもらう。</a:t>
            </a:r>
            <a:endParaRPr kumimoji="1" lang="en-US" altLang="ja-JP" sz="2800" dirty="0">
              <a:solidFill>
                <a:schemeClr val="accent2">
                  <a:lumMod val="50000"/>
                </a:schemeClr>
              </a:solidFill>
            </a:endParaRPr>
          </a:p>
          <a:p>
            <a:r>
              <a:rPr kumimoji="1" lang="ja-JP" altLang="en-US" sz="2800" dirty="0">
                <a:solidFill>
                  <a:schemeClr val="accent2">
                    <a:lumMod val="50000"/>
                  </a:schemeClr>
                </a:solidFill>
              </a:rPr>
              <a:t>同じくタイ３３６０地区からも支援事業の案件を多く持っているため、それを紹介してもらう。</a:t>
            </a:r>
            <a:endParaRPr kumimoji="1" lang="en-US" altLang="ja-JP" sz="2800" dirty="0">
              <a:solidFill>
                <a:schemeClr val="accent2">
                  <a:lumMod val="50000"/>
                </a:schemeClr>
              </a:solidFill>
            </a:endParaRPr>
          </a:p>
          <a:p>
            <a:r>
              <a:rPr kumimoji="1" lang="ja-JP" altLang="en-US" sz="2800" dirty="0">
                <a:solidFill>
                  <a:schemeClr val="accent2">
                    <a:lumMod val="50000"/>
                  </a:schemeClr>
                </a:solidFill>
              </a:rPr>
              <a:t>また、モンゴルにおいては米山学友会のメンバーの協力により図書室設置のプロジェクトが現在進行中です。</a:t>
            </a:r>
            <a:endParaRPr kumimoji="1" lang="en-US" altLang="ja-JP" sz="2800" dirty="0">
              <a:solidFill>
                <a:schemeClr val="accent2">
                  <a:lumMod val="50000"/>
                </a:schemeClr>
              </a:solidFill>
            </a:endParaRPr>
          </a:p>
          <a:p>
            <a:r>
              <a:rPr kumimoji="1" lang="ja-JP" altLang="en-US" sz="2800" dirty="0">
                <a:solidFill>
                  <a:schemeClr val="accent2">
                    <a:lumMod val="50000"/>
                  </a:schemeClr>
                </a:solidFill>
              </a:rPr>
              <a:t>そしてベトナムにおいてもロータリークラブが設立され、すでに地区補助金を使っての事業が始まったばかりです。</a:t>
            </a:r>
          </a:p>
        </p:txBody>
      </p:sp>
      <p:sp>
        <p:nvSpPr>
          <p:cNvPr id="3" name="テキスト ボックス 2">
            <a:extLst>
              <a:ext uri="{FF2B5EF4-FFF2-40B4-BE49-F238E27FC236}">
                <a16:creationId xmlns:a16="http://schemas.microsoft.com/office/drawing/2014/main" id="{AC1A8D38-DB5C-5E47-2111-A188EA94831D}"/>
              </a:ext>
            </a:extLst>
          </p:cNvPr>
          <p:cNvSpPr txBox="1"/>
          <p:nvPr/>
        </p:nvSpPr>
        <p:spPr>
          <a:xfrm>
            <a:off x="1744718" y="753383"/>
            <a:ext cx="8870730" cy="1015663"/>
          </a:xfrm>
          <a:prstGeom prst="rect">
            <a:avLst/>
          </a:prstGeom>
          <a:noFill/>
        </p:spPr>
        <p:txBody>
          <a:bodyPr wrap="square">
            <a:spAutoFit/>
          </a:bodyPr>
          <a:lstStyle/>
          <a:p>
            <a:r>
              <a:rPr kumimoji="1" lang="ja-JP" altLang="en-US" sz="6000" dirty="0">
                <a:solidFill>
                  <a:schemeClr val="bg1"/>
                </a:solidFill>
              </a:rPr>
              <a:t>補助金の申請について③</a:t>
            </a:r>
          </a:p>
        </p:txBody>
      </p:sp>
      <p:sp>
        <p:nvSpPr>
          <p:cNvPr id="4" name="テキスト ボックス 3">
            <a:extLst>
              <a:ext uri="{FF2B5EF4-FFF2-40B4-BE49-F238E27FC236}">
                <a16:creationId xmlns:a16="http://schemas.microsoft.com/office/drawing/2014/main" id="{5A4C8336-2F81-BE5B-9775-F451D75AEBA0}"/>
              </a:ext>
            </a:extLst>
          </p:cNvPr>
          <p:cNvSpPr txBox="1"/>
          <p:nvPr/>
        </p:nvSpPr>
        <p:spPr>
          <a:xfrm>
            <a:off x="951186" y="5812221"/>
            <a:ext cx="9974317" cy="830997"/>
          </a:xfrm>
          <a:prstGeom prst="rect">
            <a:avLst/>
          </a:prstGeom>
          <a:noFill/>
        </p:spPr>
        <p:txBody>
          <a:bodyPr wrap="square" rtlCol="0">
            <a:spAutoFit/>
          </a:bodyPr>
          <a:lstStyle/>
          <a:p>
            <a:r>
              <a:rPr kumimoji="1" lang="ja-JP" altLang="en-US" sz="2400" dirty="0">
                <a:solidFill>
                  <a:srgbClr val="FF0000"/>
                </a:solidFill>
              </a:rPr>
              <a:t>このようにやってみたい！と手を上げてくだされば、いつでもご紹介できると思います。</a:t>
            </a:r>
          </a:p>
        </p:txBody>
      </p:sp>
    </p:spTree>
    <p:extLst>
      <p:ext uri="{BB962C8B-B14F-4D97-AF65-F5344CB8AC3E}">
        <p14:creationId xmlns:p14="http://schemas.microsoft.com/office/powerpoint/2010/main" val="779300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C83DC0B0-5ADF-B790-4238-E56424CF398D}"/>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704E6D90-059C-1232-273E-D3E52B7676F7}"/>
              </a:ext>
            </a:extLst>
          </p:cNvPr>
          <p:cNvSpPr>
            <a:spLocks noGrp="1"/>
          </p:cNvSpPr>
          <p:nvPr>
            <p:ph type="sldNum" sz="quarter" idx="12"/>
          </p:nvPr>
        </p:nvSpPr>
        <p:spPr>
          <a:xfrm>
            <a:off x="10801070" y="6135523"/>
            <a:ext cx="1142245" cy="6699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81DFF-EA94-45B1-83F0-817F73831B60}" type="slidenum">
              <a:rPr kumimoji="1" lang="ja-JP" altLang="en-US" sz="24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24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8A43E7F7-B608-B0B4-9996-C0FA0561A575}"/>
              </a:ext>
            </a:extLst>
          </p:cNvPr>
          <p:cNvSpPr txBox="1"/>
          <p:nvPr/>
        </p:nvSpPr>
        <p:spPr>
          <a:xfrm>
            <a:off x="680546" y="2069280"/>
            <a:ext cx="10652232" cy="4401205"/>
          </a:xfrm>
          <a:prstGeom prst="rect">
            <a:avLst/>
          </a:prstGeom>
          <a:noFill/>
        </p:spPr>
        <p:txBody>
          <a:bodyPr wrap="square" rtlCol="0">
            <a:spAutoFit/>
          </a:bodyPr>
          <a:lstStyle/>
          <a:p>
            <a:r>
              <a:rPr kumimoji="1" lang="ja-JP" altLang="en-US" sz="2800" dirty="0">
                <a:solidFill>
                  <a:schemeClr val="accent2">
                    <a:lumMod val="50000"/>
                  </a:schemeClr>
                </a:solidFill>
              </a:rPr>
              <a:t>グローバル補助金については、やっているクラブと全くやったことのないクラブとにハッキリ分かれています。</a:t>
            </a:r>
            <a:endParaRPr kumimoji="1" lang="en-US" altLang="ja-JP" sz="2800" dirty="0">
              <a:solidFill>
                <a:schemeClr val="accent2">
                  <a:lumMod val="50000"/>
                </a:schemeClr>
              </a:solidFill>
            </a:endParaRPr>
          </a:p>
          <a:p>
            <a:r>
              <a:rPr kumimoji="1" lang="ja-JP" altLang="en-US" sz="2800" dirty="0">
                <a:solidFill>
                  <a:schemeClr val="accent2">
                    <a:lumMod val="50000"/>
                  </a:schemeClr>
                </a:solidFill>
              </a:rPr>
              <a:t>ただ、今後グローバル</a:t>
            </a:r>
            <a:r>
              <a:rPr kumimoji="1" lang="en-US" altLang="ja-JP" sz="2800" dirty="0">
                <a:solidFill>
                  <a:schemeClr val="accent2">
                    <a:lumMod val="50000"/>
                  </a:schemeClr>
                </a:solidFill>
              </a:rPr>
              <a:t>G</a:t>
            </a:r>
            <a:r>
              <a:rPr kumimoji="1" lang="ja-JP" altLang="en-US" sz="2800" dirty="0">
                <a:solidFill>
                  <a:schemeClr val="accent2">
                    <a:lumMod val="50000"/>
                  </a:schemeClr>
                </a:solidFill>
              </a:rPr>
              <a:t>をやりたい！と思っているところがどのようにして相手国のクラブを探すか、と言う問題があり地区としてこれを何とかしたい！と思っています。</a:t>
            </a:r>
            <a:endParaRPr kumimoji="1" lang="en-US" altLang="ja-JP" sz="2800" dirty="0">
              <a:solidFill>
                <a:schemeClr val="accent2">
                  <a:lumMod val="50000"/>
                </a:schemeClr>
              </a:solidFill>
            </a:endParaRPr>
          </a:p>
          <a:p>
            <a:r>
              <a:rPr kumimoji="1" lang="ja-JP" altLang="en-US" sz="2800" dirty="0">
                <a:solidFill>
                  <a:schemeClr val="accent2">
                    <a:lumMod val="50000"/>
                  </a:schemeClr>
                </a:solidFill>
              </a:rPr>
              <a:t>そしてその一つとして地区どおしで友好関係を築きその地区にある案件を持ったクラブを紹介してもらい当地区のクラブとマッチングするやり方が最適ではないか、と現時点で思っています。</a:t>
            </a:r>
            <a:endParaRPr kumimoji="1" lang="en-US" altLang="ja-JP" sz="2800" dirty="0">
              <a:solidFill>
                <a:schemeClr val="accent2">
                  <a:lumMod val="50000"/>
                </a:schemeClr>
              </a:solidFill>
            </a:endParaRPr>
          </a:p>
          <a:p>
            <a:r>
              <a:rPr kumimoji="1" lang="ja-JP" altLang="en-US" sz="2800" dirty="0">
                <a:solidFill>
                  <a:schemeClr val="accent2">
                    <a:lumMod val="50000"/>
                  </a:schemeClr>
                </a:solidFill>
              </a:rPr>
              <a:t>次年度では、韓国やフィリピンはすでにできているので台湾、タイに絞って活動していく予定です。</a:t>
            </a:r>
            <a:endParaRPr kumimoji="1" lang="en-US" altLang="ja-JP" sz="2800" dirty="0">
              <a:solidFill>
                <a:schemeClr val="accent2">
                  <a:lumMod val="50000"/>
                </a:schemeClr>
              </a:solidFill>
            </a:endParaRPr>
          </a:p>
        </p:txBody>
      </p:sp>
      <p:sp>
        <p:nvSpPr>
          <p:cNvPr id="7" name="テキスト ボックス 6">
            <a:extLst>
              <a:ext uri="{FF2B5EF4-FFF2-40B4-BE49-F238E27FC236}">
                <a16:creationId xmlns:a16="http://schemas.microsoft.com/office/drawing/2014/main" id="{526FCE2E-6E60-DFB4-F202-54CD63DB112D}"/>
              </a:ext>
            </a:extLst>
          </p:cNvPr>
          <p:cNvSpPr txBox="1"/>
          <p:nvPr/>
        </p:nvSpPr>
        <p:spPr>
          <a:xfrm>
            <a:off x="2002221" y="730469"/>
            <a:ext cx="8008883" cy="1015663"/>
          </a:xfrm>
          <a:prstGeom prst="rect">
            <a:avLst/>
          </a:prstGeom>
          <a:noFill/>
        </p:spPr>
        <p:txBody>
          <a:bodyPr wrap="square" rtlCol="0">
            <a:spAutoFit/>
          </a:bodyPr>
          <a:lstStyle/>
          <a:p>
            <a:r>
              <a:rPr kumimoji="1" lang="ja-JP" altLang="en-US" sz="6000" dirty="0">
                <a:solidFill>
                  <a:schemeClr val="bg1"/>
                </a:solidFill>
              </a:rPr>
              <a:t>補助金の申請について</a:t>
            </a:r>
          </a:p>
        </p:txBody>
      </p:sp>
    </p:spTree>
    <p:extLst>
      <p:ext uri="{BB962C8B-B14F-4D97-AF65-F5344CB8AC3E}">
        <p14:creationId xmlns:p14="http://schemas.microsoft.com/office/powerpoint/2010/main" val="4051456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6F6334F6-E3BA-D02C-390E-1CACB70816E9}"/>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4AC14A-25F8-1E22-2E72-E6A87BF901E6}"/>
              </a:ext>
            </a:extLst>
          </p:cNvPr>
          <p:cNvSpPr>
            <a:spLocks noGrp="1"/>
          </p:cNvSpPr>
          <p:nvPr>
            <p:ph type="sldNum" sz="quarter" idx="12"/>
          </p:nvPr>
        </p:nvSpPr>
        <p:spPr>
          <a:xfrm>
            <a:off x="11372193" y="6185338"/>
            <a:ext cx="564176" cy="47822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81DFF-EA94-45B1-83F0-817F73831B60}" type="slidenum">
              <a:rPr kumimoji="1" lang="ja-JP" altLang="en-US" sz="24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24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BF2743B4-72CF-C103-05D4-6982D06AFD02}"/>
              </a:ext>
            </a:extLst>
          </p:cNvPr>
          <p:cNvSpPr txBox="1"/>
          <p:nvPr/>
        </p:nvSpPr>
        <p:spPr>
          <a:xfrm>
            <a:off x="919607" y="551504"/>
            <a:ext cx="10352786" cy="1015663"/>
          </a:xfrm>
          <a:prstGeom prst="rect">
            <a:avLst/>
          </a:prstGeom>
          <a:noFill/>
        </p:spPr>
        <p:txBody>
          <a:bodyPr wrap="square" rtlCol="0">
            <a:spAutoFit/>
          </a:bodyPr>
          <a:lstStyle/>
          <a:p>
            <a:r>
              <a:rPr kumimoji="1" lang="ja-JP" altLang="en-US" sz="6000" b="1" dirty="0">
                <a:solidFill>
                  <a:schemeClr val="bg1"/>
                </a:solidFill>
              </a:rPr>
              <a:t>もう一つの柱、国際交流事業</a:t>
            </a:r>
          </a:p>
        </p:txBody>
      </p:sp>
      <p:sp>
        <p:nvSpPr>
          <p:cNvPr id="3" name="テキスト ボックス 2">
            <a:extLst>
              <a:ext uri="{FF2B5EF4-FFF2-40B4-BE49-F238E27FC236}">
                <a16:creationId xmlns:a16="http://schemas.microsoft.com/office/drawing/2014/main" id="{FDD22C48-9B00-BF60-3030-BE67294D97AE}"/>
              </a:ext>
            </a:extLst>
          </p:cNvPr>
          <p:cNvSpPr txBox="1"/>
          <p:nvPr/>
        </p:nvSpPr>
        <p:spPr>
          <a:xfrm>
            <a:off x="686555" y="1918138"/>
            <a:ext cx="10563082" cy="4293483"/>
          </a:xfrm>
          <a:prstGeom prst="rect">
            <a:avLst/>
          </a:prstGeom>
          <a:noFill/>
        </p:spPr>
        <p:txBody>
          <a:bodyPr wrap="square" rtlCol="0">
            <a:spAutoFit/>
          </a:bodyPr>
          <a:lstStyle/>
          <a:p>
            <a:r>
              <a:rPr kumimoji="1" lang="ja-JP" altLang="en-US" sz="2100" dirty="0">
                <a:latin typeface="メイリオ" panose="020B0604030504040204" pitchFamily="50" charset="-128"/>
                <a:ea typeface="メイリオ" panose="020B0604030504040204" pitchFamily="50" charset="-128"/>
              </a:rPr>
              <a:t>　</a:t>
            </a:r>
            <a:r>
              <a:rPr kumimoji="1" lang="ja-JP" altLang="en-US" sz="2100" dirty="0">
                <a:solidFill>
                  <a:srgbClr val="002060"/>
                </a:solidFill>
                <a:latin typeface="メイリオ" panose="020B0604030504040204" pitchFamily="50" charset="-128"/>
                <a:ea typeface="メイリオ" panose="020B0604030504040204" pitchFamily="50" charset="-128"/>
              </a:rPr>
              <a:t>現在、交流事業を盛んに行っているのは、韓国</a:t>
            </a:r>
            <a:r>
              <a:rPr kumimoji="1" lang="en-US" altLang="ja-JP" sz="2100" dirty="0">
                <a:solidFill>
                  <a:srgbClr val="002060"/>
                </a:solidFill>
                <a:latin typeface="メイリオ" panose="020B0604030504040204" pitchFamily="50" charset="-128"/>
                <a:ea typeface="メイリオ" panose="020B0604030504040204" pitchFamily="50" charset="-128"/>
              </a:rPr>
              <a:t>3750</a:t>
            </a:r>
            <a:r>
              <a:rPr kumimoji="1" lang="ja-JP" altLang="en-US" sz="2100" dirty="0">
                <a:solidFill>
                  <a:srgbClr val="002060"/>
                </a:solidFill>
                <a:latin typeface="メイリオ" panose="020B0604030504040204" pitchFamily="50" charset="-128"/>
                <a:ea typeface="メイリオ" panose="020B0604030504040204" pitchFamily="50" charset="-128"/>
              </a:rPr>
              <a:t>地区、それに付随してのインターアクト交流です。　ずっと以前より諸先輩方が築いてこられたおかげで、毎年地区大会への参加や観光などの交流を開催・参加しています。</a:t>
            </a:r>
            <a:endParaRPr kumimoji="1" lang="en-US" altLang="ja-JP" sz="2100" dirty="0">
              <a:solidFill>
                <a:srgbClr val="002060"/>
              </a:solidFill>
              <a:latin typeface="メイリオ" panose="020B0604030504040204" pitchFamily="50" charset="-128"/>
              <a:ea typeface="メイリオ" panose="020B0604030504040204" pitchFamily="50" charset="-128"/>
            </a:endParaRPr>
          </a:p>
          <a:p>
            <a:r>
              <a:rPr kumimoji="1" lang="ja-JP" altLang="en-US" sz="2100" dirty="0">
                <a:solidFill>
                  <a:srgbClr val="002060"/>
                </a:solidFill>
                <a:latin typeface="メイリオ" panose="020B0604030504040204" pitchFamily="50" charset="-128"/>
                <a:ea typeface="メイリオ" panose="020B0604030504040204" pitchFamily="50" charset="-128"/>
              </a:rPr>
              <a:t>これを</a:t>
            </a:r>
            <a:r>
              <a:rPr kumimoji="1" lang="en-US" altLang="ja-JP" sz="2100" dirty="0">
                <a:solidFill>
                  <a:srgbClr val="002060"/>
                </a:solidFill>
                <a:latin typeface="メイリオ" panose="020B0604030504040204" pitchFamily="50" charset="-128"/>
                <a:ea typeface="メイリオ" panose="020B0604030504040204" pitchFamily="50" charset="-128"/>
              </a:rPr>
              <a:t>25-26</a:t>
            </a:r>
            <a:r>
              <a:rPr kumimoji="1" lang="ja-JP" altLang="en-US" sz="2100" dirty="0">
                <a:solidFill>
                  <a:srgbClr val="002060"/>
                </a:solidFill>
                <a:latin typeface="メイリオ" panose="020B0604030504040204" pitchFamily="50" charset="-128"/>
                <a:ea typeface="メイリオ" panose="020B0604030504040204" pitchFamily="50" charset="-128"/>
              </a:rPr>
              <a:t>年度にはもう一歩発展させて共同で第三国への支援活動を実施することを考えています。　国際事業を行う際、相手側のクラブをどのように探すか、には高いハードルがあり、何らかのキーマンの協力なしには見つけられません。</a:t>
            </a:r>
            <a:endParaRPr kumimoji="1" lang="en-US" altLang="ja-JP" sz="2100" dirty="0">
              <a:solidFill>
                <a:srgbClr val="002060"/>
              </a:solidFill>
              <a:latin typeface="メイリオ" panose="020B0604030504040204" pitchFamily="50" charset="-128"/>
              <a:ea typeface="メイリオ" panose="020B0604030504040204" pitchFamily="50" charset="-128"/>
            </a:endParaRPr>
          </a:p>
          <a:p>
            <a:r>
              <a:rPr kumimoji="1" lang="ja-JP" altLang="en-US" sz="2100" dirty="0">
                <a:solidFill>
                  <a:srgbClr val="002060"/>
                </a:solidFill>
                <a:latin typeface="メイリオ" panose="020B0604030504040204" pitchFamily="50" charset="-128"/>
                <a:ea typeface="メイリオ" panose="020B0604030504040204" pitchFamily="50" charset="-128"/>
              </a:rPr>
              <a:t>その点地区同士が姉妹友好関係なので比較的見つけやすい、と言うメリットがあります。</a:t>
            </a:r>
            <a:endParaRPr kumimoji="1" lang="en-US" altLang="ja-JP" sz="2100" dirty="0">
              <a:solidFill>
                <a:srgbClr val="002060"/>
              </a:solidFill>
              <a:latin typeface="メイリオ" panose="020B0604030504040204" pitchFamily="50" charset="-128"/>
              <a:ea typeface="メイリオ" panose="020B0604030504040204" pitchFamily="50" charset="-128"/>
            </a:endParaRPr>
          </a:p>
          <a:p>
            <a:r>
              <a:rPr kumimoji="1" lang="ja-JP" altLang="en-US" sz="2100" dirty="0">
                <a:solidFill>
                  <a:srgbClr val="002060"/>
                </a:solidFill>
                <a:latin typeface="メイリオ" panose="020B0604030504040204" pitchFamily="50" charset="-128"/>
                <a:ea typeface="メイリオ" panose="020B0604030504040204" pitchFamily="50" charset="-128"/>
              </a:rPr>
              <a:t>このような条件を最大限利用して地区補助金、強いてはグローバル補助金事業を完結させることができないか？と考えています。</a:t>
            </a:r>
            <a:endParaRPr kumimoji="1" lang="en-US" altLang="ja-JP" sz="2100" dirty="0">
              <a:solidFill>
                <a:srgbClr val="002060"/>
              </a:solidFill>
              <a:latin typeface="メイリオ" panose="020B0604030504040204" pitchFamily="50" charset="-128"/>
              <a:ea typeface="メイリオ" panose="020B0604030504040204" pitchFamily="50" charset="-128"/>
            </a:endParaRPr>
          </a:p>
          <a:p>
            <a:r>
              <a:rPr kumimoji="1" lang="ja-JP" altLang="en-US" sz="2100" dirty="0">
                <a:solidFill>
                  <a:srgbClr val="002060"/>
                </a:solidFill>
                <a:latin typeface="メイリオ" panose="020B0604030504040204" pitchFamily="50" charset="-128"/>
                <a:ea typeface="メイリオ" panose="020B0604030504040204" pitchFamily="50" charset="-128"/>
              </a:rPr>
              <a:t>ただ、この件に関してはガバナー他パストガバナーやクラブのキーマンの協力があって初めてなしえることと思われますので、絶えず細かな情報の伝達、相談を欠かさないように務める必要があります。</a:t>
            </a:r>
            <a:endParaRPr kumimoji="1" lang="en-US" altLang="ja-JP" sz="2100" dirty="0">
              <a:solidFill>
                <a:srgbClr val="00206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58847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6F6334F6-E3BA-D02C-390E-1CACB70816E9}"/>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4AC14A-25F8-1E22-2E72-E6A87BF901E6}"/>
              </a:ext>
            </a:extLst>
          </p:cNvPr>
          <p:cNvSpPr>
            <a:spLocks noGrp="1"/>
          </p:cNvSpPr>
          <p:nvPr>
            <p:ph type="sldNum" sz="quarter" idx="12"/>
          </p:nvPr>
        </p:nvSpPr>
        <p:spPr>
          <a:xfrm>
            <a:off x="11335406" y="6132786"/>
            <a:ext cx="564176" cy="50975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81DFF-EA94-45B1-83F0-817F73831B60}" type="slidenum">
              <a:rPr kumimoji="1" lang="ja-JP" altLang="en-US" sz="24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24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993DBD2-734A-E62B-0B7F-586034C5A96F}"/>
              </a:ext>
            </a:extLst>
          </p:cNvPr>
          <p:cNvSpPr txBox="1"/>
          <p:nvPr/>
        </p:nvSpPr>
        <p:spPr>
          <a:xfrm>
            <a:off x="1887523" y="616591"/>
            <a:ext cx="9143999" cy="923330"/>
          </a:xfrm>
          <a:prstGeom prst="rect">
            <a:avLst/>
          </a:prstGeom>
          <a:noFill/>
        </p:spPr>
        <p:txBody>
          <a:bodyPr wrap="square" rtlCol="0">
            <a:spAutoFit/>
          </a:bodyPr>
          <a:lstStyle/>
          <a:p>
            <a:r>
              <a:rPr kumimoji="1" lang="ja-JP" altLang="en-US" sz="5400" dirty="0">
                <a:solidFill>
                  <a:schemeClr val="bg1"/>
                </a:solidFill>
                <a:latin typeface="メイリオ" panose="020B0604030504040204" pitchFamily="50" charset="-128"/>
                <a:ea typeface="メイリオ" panose="020B0604030504040204" pitchFamily="50" charset="-128"/>
              </a:rPr>
              <a:t>国際奉仕活動の意味とは？</a:t>
            </a:r>
          </a:p>
        </p:txBody>
      </p:sp>
      <p:sp>
        <p:nvSpPr>
          <p:cNvPr id="4" name="テキスト ボックス 3">
            <a:extLst>
              <a:ext uri="{FF2B5EF4-FFF2-40B4-BE49-F238E27FC236}">
                <a16:creationId xmlns:a16="http://schemas.microsoft.com/office/drawing/2014/main" id="{777999AC-4195-31CA-B3A2-227374BA782C}"/>
              </a:ext>
            </a:extLst>
          </p:cNvPr>
          <p:cNvSpPr txBox="1"/>
          <p:nvPr/>
        </p:nvSpPr>
        <p:spPr>
          <a:xfrm>
            <a:off x="717259" y="1702965"/>
            <a:ext cx="10431710" cy="5339923"/>
          </a:xfrm>
          <a:prstGeom prst="rect">
            <a:avLst/>
          </a:prstGeom>
          <a:noFill/>
        </p:spPr>
        <p:txBody>
          <a:bodyPr wrap="square" rtlCol="0">
            <a:spAutoFit/>
          </a:bodyPr>
          <a:lstStyle/>
          <a:p>
            <a:r>
              <a:rPr kumimoji="1" lang="ja-JP" altLang="en-US" sz="1900" dirty="0">
                <a:solidFill>
                  <a:srgbClr val="002060"/>
                </a:solidFill>
                <a:latin typeface="メイリオ" panose="020B0604030504040204" pitchFamily="50" charset="-128"/>
                <a:ea typeface="メイリオ" panose="020B0604030504040204" pitchFamily="50" charset="-128"/>
              </a:rPr>
              <a:t>現在我々日本でも困った人や困窮している方々が多くいます。　それにもかかわらず海外に支援を続ける意味はあるのですか？　と聞かれたことが有ります。　もちろん国内への支援事業は海外よりもずっと多く、ほとんどのクラブが何らかの関わり合いで国内支援事業をやっています。</a:t>
            </a:r>
            <a:endParaRPr kumimoji="1" lang="en-US" altLang="ja-JP" sz="1900" dirty="0">
              <a:solidFill>
                <a:srgbClr val="002060"/>
              </a:solidFill>
              <a:latin typeface="メイリオ" panose="020B0604030504040204" pitchFamily="50" charset="-128"/>
              <a:ea typeface="メイリオ" panose="020B0604030504040204" pitchFamily="50" charset="-128"/>
            </a:endParaRPr>
          </a:p>
          <a:p>
            <a:r>
              <a:rPr kumimoji="1" lang="ja-JP" altLang="en-US" sz="1900" dirty="0">
                <a:solidFill>
                  <a:srgbClr val="002060"/>
                </a:solidFill>
                <a:latin typeface="メイリオ" panose="020B0604030504040204" pitchFamily="50" charset="-128"/>
                <a:ea typeface="メイリオ" panose="020B0604030504040204" pitchFamily="50" charset="-128"/>
              </a:rPr>
              <a:t>ただ、海外の支援事業をすることによっても得られるものはとても多く、それで得たものを国内で生かす！という考え方は成り立たないでしょうか？</a:t>
            </a:r>
            <a:endParaRPr kumimoji="1" lang="en-US" altLang="ja-JP" sz="1900" dirty="0">
              <a:solidFill>
                <a:srgbClr val="002060"/>
              </a:solidFill>
              <a:latin typeface="メイリオ" panose="020B0604030504040204" pitchFamily="50" charset="-128"/>
              <a:ea typeface="メイリオ" panose="020B0604030504040204" pitchFamily="50" charset="-128"/>
            </a:endParaRPr>
          </a:p>
          <a:p>
            <a:r>
              <a:rPr kumimoji="1" lang="ja-JP" altLang="en-US" sz="1900" dirty="0">
                <a:solidFill>
                  <a:srgbClr val="002060"/>
                </a:solidFill>
                <a:latin typeface="メイリオ" panose="020B0604030504040204" pitchFamily="50" charset="-128"/>
                <a:ea typeface="メイリオ" panose="020B0604030504040204" pitchFamily="50" charset="-128"/>
              </a:rPr>
              <a:t>私のたどり着いた結論は、日本人の考え方と大陸やその他地域の考え方はあるとき全く違う、と言うことです。　代々古くから育まれてきた日本の風習、制度、道徳感は国境を接していて、絶えず他国からの侵略や干渉にさらされ続けている大陸の国家とは根本的に違います。　それがわかると付き合い方や治安等安全面、そして自分の意見をハッキリと言う態度の重要性に気づきます。</a:t>
            </a:r>
            <a:endParaRPr kumimoji="1" lang="en-US" altLang="ja-JP" sz="1900" dirty="0">
              <a:solidFill>
                <a:srgbClr val="002060"/>
              </a:solidFill>
              <a:latin typeface="メイリオ" panose="020B0604030504040204" pitchFamily="50" charset="-128"/>
              <a:ea typeface="メイリオ" panose="020B0604030504040204" pitchFamily="50" charset="-128"/>
            </a:endParaRPr>
          </a:p>
          <a:p>
            <a:r>
              <a:rPr kumimoji="1" lang="ja-JP" altLang="en-US" sz="1900" dirty="0">
                <a:solidFill>
                  <a:srgbClr val="002060"/>
                </a:solidFill>
                <a:latin typeface="メイリオ" panose="020B0604030504040204" pitchFamily="50" charset="-128"/>
                <a:ea typeface="メイリオ" panose="020B0604030504040204" pitchFamily="50" charset="-128"/>
              </a:rPr>
              <a:t>そして私たちの祖国、日本がいかに安全で、住みよいところか！がわかるはずです。</a:t>
            </a:r>
            <a:endParaRPr kumimoji="1" lang="en-US" altLang="ja-JP" sz="1900" dirty="0">
              <a:solidFill>
                <a:srgbClr val="002060"/>
              </a:solidFill>
              <a:latin typeface="メイリオ" panose="020B0604030504040204" pitchFamily="50" charset="-128"/>
              <a:ea typeface="メイリオ" panose="020B0604030504040204" pitchFamily="50" charset="-128"/>
            </a:endParaRPr>
          </a:p>
          <a:p>
            <a:r>
              <a:rPr kumimoji="1" lang="ja-JP" altLang="en-US" sz="1900" dirty="0">
                <a:solidFill>
                  <a:srgbClr val="002060"/>
                </a:solidFill>
                <a:latin typeface="メイリオ" panose="020B0604030504040204" pitchFamily="50" charset="-128"/>
                <a:ea typeface="メイリオ" panose="020B0604030504040204" pitchFamily="50" charset="-128"/>
              </a:rPr>
              <a:t>そのことがわかっただけでも海外での支援事業を通じていろいろな人との交流が役に立ったと思います。</a:t>
            </a:r>
            <a:endParaRPr kumimoji="1" lang="en-US" altLang="ja-JP" sz="1900" dirty="0">
              <a:solidFill>
                <a:srgbClr val="002060"/>
              </a:solidFill>
              <a:latin typeface="メイリオ" panose="020B0604030504040204" pitchFamily="50" charset="-128"/>
              <a:ea typeface="メイリオ" panose="020B0604030504040204" pitchFamily="50" charset="-128"/>
            </a:endParaRPr>
          </a:p>
          <a:p>
            <a:r>
              <a:rPr kumimoji="1" lang="ja-JP" altLang="en-US" sz="1900" dirty="0">
                <a:solidFill>
                  <a:srgbClr val="002060"/>
                </a:solidFill>
                <a:latin typeface="メイリオ" panose="020B0604030504040204" pitchFamily="50" charset="-128"/>
                <a:ea typeface="メイリオ" panose="020B0604030504040204" pitchFamily="50" charset="-128"/>
              </a:rPr>
              <a:t>それを皆さんにも肌で感じてほしい！　</a:t>
            </a:r>
            <a:endParaRPr kumimoji="1" lang="en-US" altLang="ja-JP" sz="1900" dirty="0">
              <a:solidFill>
                <a:srgbClr val="002060"/>
              </a:solidFill>
              <a:latin typeface="メイリオ" panose="020B0604030504040204" pitchFamily="50" charset="-128"/>
              <a:ea typeface="メイリオ" panose="020B0604030504040204" pitchFamily="50" charset="-128"/>
            </a:endParaRPr>
          </a:p>
          <a:p>
            <a:r>
              <a:rPr kumimoji="1" lang="ja-JP" altLang="en-US" sz="1900" dirty="0">
                <a:solidFill>
                  <a:srgbClr val="002060"/>
                </a:solidFill>
                <a:latin typeface="メイリオ" panose="020B0604030504040204" pitchFamily="50" charset="-128"/>
                <a:ea typeface="メイリオ" panose="020B0604030504040204" pitchFamily="50" charset="-128"/>
              </a:rPr>
              <a:t>そんな考えからでも良いのです！</a:t>
            </a:r>
            <a:endParaRPr kumimoji="1" lang="en-US" altLang="ja-JP" sz="1900" dirty="0">
              <a:solidFill>
                <a:srgbClr val="002060"/>
              </a:solidFill>
              <a:latin typeface="メイリオ" panose="020B0604030504040204" pitchFamily="50" charset="-128"/>
              <a:ea typeface="メイリオ" panose="020B0604030504040204" pitchFamily="50" charset="-128"/>
            </a:endParaRPr>
          </a:p>
          <a:p>
            <a:r>
              <a:rPr kumimoji="1" lang="ja-JP" altLang="en-US" sz="1900" dirty="0">
                <a:solidFill>
                  <a:srgbClr val="002060"/>
                </a:solidFill>
                <a:latin typeface="メイリオ" panose="020B0604030504040204" pitchFamily="50" charset="-128"/>
                <a:ea typeface="メイリオ" panose="020B0604030504040204" pitchFamily="50" charset="-128"/>
              </a:rPr>
              <a:t>一度、海外のロータリークラブとの交流に是非参加してみてはいかがでしょう・・・</a:t>
            </a:r>
            <a:endParaRPr kumimoji="1" lang="en-US" altLang="ja-JP" sz="1900" dirty="0">
              <a:solidFill>
                <a:srgbClr val="002060"/>
              </a:solidFill>
              <a:latin typeface="メイリオ" panose="020B0604030504040204" pitchFamily="50" charset="-128"/>
              <a:ea typeface="メイリオ" panose="020B0604030504040204" pitchFamily="50" charset="-128"/>
            </a:endParaRPr>
          </a:p>
          <a:p>
            <a:endParaRPr kumimoji="1" lang="ja-JP" altLang="en-US" dirty="0"/>
          </a:p>
        </p:txBody>
      </p:sp>
    </p:spTree>
    <p:extLst>
      <p:ext uri="{BB962C8B-B14F-4D97-AF65-F5344CB8AC3E}">
        <p14:creationId xmlns:p14="http://schemas.microsoft.com/office/powerpoint/2010/main" val="1067920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6F6334F6-E3BA-D02C-390E-1CACB70816E9}"/>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4AC14A-25F8-1E22-2E72-E6A87BF901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81DFF-EA94-45B1-83F0-817F73831B60}" type="slidenum">
              <a:rPr kumimoji="1" lang="ja-JP" altLang="en-US" sz="24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24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A5424427-1670-AF74-8C62-D376415FFFD2}"/>
              </a:ext>
            </a:extLst>
          </p:cNvPr>
          <p:cNvSpPr txBox="1"/>
          <p:nvPr/>
        </p:nvSpPr>
        <p:spPr>
          <a:xfrm>
            <a:off x="532701" y="322975"/>
            <a:ext cx="2093053" cy="584775"/>
          </a:xfrm>
          <a:prstGeom prst="rect">
            <a:avLst/>
          </a:prstGeom>
          <a:noFill/>
        </p:spPr>
        <p:txBody>
          <a:bodyPr wrap="square" rtlCol="0">
            <a:spAutoFit/>
          </a:bodyPr>
          <a:lstStyle/>
          <a:p>
            <a:r>
              <a:rPr kumimoji="1" lang="ja-JP" altLang="en-US" sz="3200" dirty="0">
                <a:solidFill>
                  <a:srgbClr val="002060"/>
                </a:solidFill>
                <a:latin typeface="メイリオ" panose="020B0604030504040204" pitchFamily="50" charset="-128"/>
                <a:ea typeface="メイリオ" panose="020B0604030504040204" pitchFamily="50" charset="-128"/>
              </a:rPr>
              <a:t>添付資料</a:t>
            </a:r>
          </a:p>
        </p:txBody>
      </p:sp>
      <p:pic>
        <p:nvPicPr>
          <p:cNvPr id="4" name="図 3">
            <a:extLst>
              <a:ext uri="{FF2B5EF4-FFF2-40B4-BE49-F238E27FC236}">
                <a16:creationId xmlns:a16="http://schemas.microsoft.com/office/drawing/2014/main" id="{386A09CE-5217-513F-69F2-7D8145865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864" y="398898"/>
            <a:ext cx="8275804" cy="6206854"/>
          </a:xfrm>
          <a:prstGeom prst="rect">
            <a:avLst/>
          </a:prstGeom>
        </p:spPr>
      </p:pic>
      <p:pic>
        <p:nvPicPr>
          <p:cNvPr id="7" name="図 6">
            <a:extLst>
              <a:ext uri="{FF2B5EF4-FFF2-40B4-BE49-F238E27FC236}">
                <a16:creationId xmlns:a16="http://schemas.microsoft.com/office/drawing/2014/main" id="{0BDA99E3-2B38-9899-564E-AF13A355C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6117" y="1622529"/>
            <a:ext cx="4625950" cy="3483068"/>
          </a:xfrm>
          <a:prstGeom prst="rect">
            <a:avLst/>
          </a:prstGeom>
        </p:spPr>
      </p:pic>
      <p:sp>
        <p:nvSpPr>
          <p:cNvPr id="10" name="テキスト ボックス 9">
            <a:extLst>
              <a:ext uri="{FF2B5EF4-FFF2-40B4-BE49-F238E27FC236}">
                <a16:creationId xmlns:a16="http://schemas.microsoft.com/office/drawing/2014/main" id="{33249603-99D5-C7A9-D65F-EBE4CC019B85}"/>
              </a:ext>
            </a:extLst>
          </p:cNvPr>
          <p:cNvSpPr txBox="1"/>
          <p:nvPr/>
        </p:nvSpPr>
        <p:spPr>
          <a:xfrm>
            <a:off x="383039" y="5888694"/>
            <a:ext cx="3473493" cy="923330"/>
          </a:xfrm>
          <a:prstGeom prst="rect">
            <a:avLst/>
          </a:prstGeom>
          <a:noFill/>
        </p:spPr>
        <p:txBody>
          <a:bodyPr wrap="square" rtlCol="0">
            <a:spAutoFit/>
          </a:bodyPr>
          <a:lstStyle/>
          <a:p>
            <a:r>
              <a:rPr kumimoji="1" lang="en-US" altLang="ja-JP" dirty="0">
                <a:solidFill>
                  <a:srgbClr val="FF0000"/>
                </a:solidFill>
                <a:latin typeface="メイリオ" panose="020B0604030504040204" pitchFamily="50" charset="-128"/>
                <a:ea typeface="メイリオ" panose="020B0604030504040204" pitchFamily="50" charset="-128"/>
              </a:rPr>
              <a:t>Thai </a:t>
            </a:r>
            <a:r>
              <a:rPr kumimoji="1" lang="en-US" altLang="ja-JP" dirty="0" err="1">
                <a:solidFill>
                  <a:srgbClr val="FF0000"/>
                </a:solidFill>
                <a:latin typeface="メイリオ" panose="020B0604030504040204" pitchFamily="50" charset="-128"/>
                <a:ea typeface="メイリオ" panose="020B0604030504040204" pitchFamily="50" charset="-128"/>
              </a:rPr>
              <a:t>MaechanRC</a:t>
            </a:r>
            <a:r>
              <a:rPr kumimoji="1" lang="en-US" altLang="ja-JP" dirty="0">
                <a:solidFill>
                  <a:srgbClr val="FF0000"/>
                </a:solidFill>
                <a:latin typeface="メイリオ" panose="020B0604030504040204" pitchFamily="50" charset="-128"/>
                <a:ea typeface="メイリオ" panose="020B0604030504040204" pitchFamily="50" charset="-128"/>
              </a:rPr>
              <a:t> </a:t>
            </a:r>
            <a:r>
              <a:rPr kumimoji="1" lang="ja-JP" altLang="en-US" dirty="0">
                <a:solidFill>
                  <a:srgbClr val="FF0000"/>
                </a:solidFill>
                <a:latin typeface="メイリオ" panose="020B0604030504040204" pitchFamily="50" charset="-128"/>
                <a:ea typeface="メイリオ" panose="020B0604030504040204" pitchFamily="50" charset="-128"/>
              </a:rPr>
              <a:t>ガバナーとメンバーの皆さん（例会に出席）</a:t>
            </a:r>
          </a:p>
        </p:txBody>
      </p:sp>
    </p:spTree>
    <p:extLst>
      <p:ext uri="{BB962C8B-B14F-4D97-AF65-F5344CB8AC3E}">
        <p14:creationId xmlns:p14="http://schemas.microsoft.com/office/powerpoint/2010/main" val="2271631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6F6334F6-E3BA-D02C-390E-1CACB70816E9}"/>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4AC14A-25F8-1E22-2E72-E6A87BF901E6}"/>
              </a:ext>
            </a:extLst>
          </p:cNvPr>
          <p:cNvSpPr>
            <a:spLocks noGrp="1"/>
          </p:cNvSpPr>
          <p:nvPr>
            <p:ph type="sldNum" sz="quarter" idx="12"/>
          </p:nvPr>
        </p:nvSpPr>
        <p:spPr>
          <a:xfrm>
            <a:off x="11240815" y="6102090"/>
            <a:ext cx="621982" cy="62011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81DFF-EA94-45B1-83F0-817F73831B60}" type="slidenum">
              <a:rPr kumimoji="1" lang="ja-JP" altLang="en-US" sz="24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24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pic>
        <p:nvPicPr>
          <p:cNvPr id="4" name="図 3">
            <a:extLst>
              <a:ext uri="{FF2B5EF4-FFF2-40B4-BE49-F238E27FC236}">
                <a16:creationId xmlns:a16="http://schemas.microsoft.com/office/drawing/2014/main" id="{8ABF6B22-9A98-6F79-2B69-141791294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246" y="94593"/>
            <a:ext cx="4978429" cy="3735926"/>
          </a:xfrm>
          <a:prstGeom prst="rect">
            <a:avLst/>
          </a:prstGeom>
        </p:spPr>
      </p:pic>
      <p:pic>
        <p:nvPicPr>
          <p:cNvPr id="10" name="図 9">
            <a:extLst>
              <a:ext uri="{FF2B5EF4-FFF2-40B4-BE49-F238E27FC236}">
                <a16:creationId xmlns:a16="http://schemas.microsoft.com/office/drawing/2014/main" id="{7BF07FAD-9532-3F51-304E-9068D4B9F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106" y="94593"/>
            <a:ext cx="5622717" cy="3164014"/>
          </a:xfrm>
          <a:prstGeom prst="rect">
            <a:avLst/>
          </a:prstGeom>
        </p:spPr>
      </p:pic>
      <p:pic>
        <p:nvPicPr>
          <p:cNvPr id="12" name="図 11">
            <a:extLst>
              <a:ext uri="{FF2B5EF4-FFF2-40B4-BE49-F238E27FC236}">
                <a16:creationId xmlns:a16="http://schemas.microsoft.com/office/drawing/2014/main" id="{99EFAC66-A611-2643-CC3B-D99D75EEEA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248" y="3953203"/>
            <a:ext cx="3746939" cy="2810204"/>
          </a:xfrm>
          <a:prstGeom prst="rect">
            <a:avLst/>
          </a:prstGeom>
        </p:spPr>
      </p:pic>
      <p:pic>
        <p:nvPicPr>
          <p:cNvPr id="14" name="図 13">
            <a:extLst>
              <a:ext uri="{FF2B5EF4-FFF2-40B4-BE49-F238E27FC236}">
                <a16:creationId xmlns:a16="http://schemas.microsoft.com/office/drawing/2014/main" id="{57E5BDA0-7254-7EB8-F539-C2A3218A58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6582" y="3798332"/>
            <a:ext cx="4069376" cy="2918178"/>
          </a:xfrm>
          <a:prstGeom prst="rect">
            <a:avLst/>
          </a:prstGeom>
        </p:spPr>
      </p:pic>
      <p:sp>
        <p:nvSpPr>
          <p:cNvPr id="15" name="テキスト ボックス 14">
            <a:extLst>
              <a:ext uri="{FF2B5EF4-FFF2-40B4-BE49-F238E27FC236}">
                <a16:creationId xmlns:a16="http://schemas.microsoft.com/office/drawing/2014/main" id="{434EC98C-A268-D16E-2F14-C149907D78B2}"/>
              </a:ext>
            </a:extLst>
          </p:cNvPr>
          <p:cNvSpPr txBox="1"/>
          <p:nvPr/>
        </p:nvSpPr>
        <p:spPr>
          <a:xfrm>
            <a:off x="5627354" y="3358411"/>
            <a:ext cx="5924452" cy="369332"/>
          </a:xfrm>
          <a:prstGeom prst="rect">
            <a:avLst/>
          </a:prstGeom>
          <a:noFill/>
        </p:spPr>
        <p:txBody>
          <a:bodyPr wrap="square" rtlCol="0">
            <a:spAutoFit/>
          </a:bodyPr>
          <a:lstStyle/>
          <a:p>
            <a:r>
              <a:rPr kumimoji="1" lang="en-US" altLang="ja-JP" dirty="0" err="1">
                <a:solidFill>
                  <a:srgbClr val="FF0000"/>
                </a:solidFill>
              </a:rPr>
              <a:t>MaechanRC</a:t>
            </a:r>
            <a:r>
              <a:rPr kumimoji="1" lang="ja-JP" altLang="en-US" dirty="0">
                <a:solidFill>
                  <a:srgbClr val="FF0000"/>
                </a:solidFill>
              </a:rPr>
              <a:t>との例会の風景</a:t>
            </a:r>
          </a:p>
        </p:txBody>
      </p:sp>
      <p:sp>
        <p:nvSpPr>
          <p:cNvPr id="16" name="テキスト ボックス 15">
            <a:extLst>
              <a:ext uri="{FF2B5EF4-FFF2-40B4-BE49-F238E27FC236}">
                <a16:creationId xmlns:a16="http://schemas.microsoft.com/office/drawing/2014/main" id="{47AEB367-3A10-1BD6-A3B0-C2F0E6E53F8F}"/>
              </a:ext>
            </a:extLst>
          </p:cNvPr>
          <p:cNvSpPr txBox="1"/>
          <p:nvPr/>
        </p:nvSpPr>
        <p:spPr>
          <a:xfrm>
            <a:off x="4027431" y="3953203"/>
            <a:ext cx="1015663" cy="2763307"/>
          </a:xfrm>
          <a:prstGeom prst="rect">
            <a:avLst/>
          </a:prstGeom>
          <a:noFill/>
        </p:spPr>
        <p:txBody>
          <a:bodyPr vert="eaVert" wrap="square" rtlCol="0">
            <a:spAutoFit/>
          </a:bodyPr>
          <a:lstStyle/>
          <a:p>
            <a:r>
              <a:rPr kumimoji="1" lang="ja-JP" altLang="en-US" dirty="0">
                <a:solidFill>
                  <a:srgbClr val="FF0000"/>
                </a:solidFill>
              </a:rPr>
              <a:t>去年の大洪水後（ラオスミャンマーとの国境の町チェンセーン市）</a:t>
            </a:r>
          </a:p>
        </p:txBody>
      </p:sp>
    </p:spTree>
    <p:extLst>
      <p:ext uri="{BB962C8B-B14F-4D97-AF65-F5344CB8AC3E}">
        <p14:creationId xmlns:p14="http://schemas.microsoft.com/office/powerpoint/2010/main" val="1705168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6F6334F6-E3BA-D02C-390E-1CACB70816E9}"/>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4AC14A-25F8-1E22-2E72-E6A87BF901E6}"/>
              </a:ext>
            </a:extLst>
          </p:cNvPr>
          <p:cNvSpPr>
            <a:spLocks noGrp="1"/>
          </p:cNvSpPr>
          <p:nvPr>
            <p:ph type="sldNum" sz="quarter" idx="12"/>
          </p:nvPr>
        </p:nvSpPr>
        <p:spPr>
          <a:xfrm>
            <a:off x="11145198" y="6132787"/>
            <a:ext cx="665047" cy="53077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81DFF-EA94-45B1-83F0-817F73831B60}" type="slidenum">
              <a:rPr kumimoji="1" lang="ja-JP" altLang="en-US" sz="24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24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pic>
        <p:nvPicPr>
          <p:cNvPr id="3" name="図 2">
            <a:extLst>
              <a:ext uri="{FF2B5EF4-FFF2-40B4-BE49-F238E27FC236}">
                <a16:creationId xmlns:a16="http://schemas.microsoft.com/office/drawing/2014/main" id="{4A035619-EC56-DAF5-3ACD-80B45178E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9779" y="834450"/>
            <a:ext cx="6917240" cy="5189100"/>
          </a:xfrm>
          <a:prstGeom prst="rect">
            <a:avLst/>
          </a:prstGeom>
        </p:spPr>
      </p:pic>
      <p:pic>
        <p:nvPicPr>
          <p:cNvPr id="6" name="図 5">
            <a:extLst>
              <a:ext uri="{FF2B5EF4-FFF2-40B4-BE49-F238E27FC236}">
                <a16:creationId xmlns:a16="http://schemas.microsoft.com/office/drawing/2014/main" id="{F4CC1751-EB5F-4366-AEFC-92D1F88A0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727540" y="158641"/>
            <a:ext cx="4186046" cy="3139534"/>
          </a:xfrm>
          <a:prstGeom prst="rect">
            <a:avLst/>
          </a:prstGeom>
        </p:spPr>
      </p:pic>
      <p:pic>
        <p:nvPicPr>
          <p:cNvPr id="8" name="図 7">
            <a:extLst>
              <a:ext uri="{FF2B5EF4-FFF2-40B4-BE49-F238E27FC236}">
                <a16:creationId xmlns:a16="http://schemas.microsoft.com/office/drawing/2014/main" id="{E057FFEB-56D5-51DE-8E02-689E7F9F91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755" y="3429000"/>
            <a:ext cx="4186046" cy="3006342"/>
          </a:xfrm>
          <a:prstGeom prst="rect">
            <a:avLst/>
          </a:prstGeom>
        </p:spPr>
      </p:pic>
      <p:sp>
        <p:nvSpPr>
          <p:cNvPr id="9" name="テキスト ボックス 8">
            <a:extLst>
              <a:ext uri="{FF2B5EF4-FFF2-40B4-BE49-F238E27FC236}">
                <a16:creationId xmlns:a16="http://schemas.microsoft.com/office/drawing/2014/main" id="{897E0B0F-A03D-D891-2464-18BF3EDE08D8}"/>
              </a:ext>
            </a:extLst>
          </p:cNvPr>
          <p:cNvSpPr txBox="1"/>
          <p:nvPr/>
        </p:nvSpPr>
        <p:spPr>
          <a:xfrm>
            <a:off x="6849747" y="6129761"/>
            <a:ext cx="3890803" cy="646331"/>
          </a:xfrm>
          <a:prstGeom prst="rect">
            <a:avLst/>
          </a:prstGeom>
          <a:noFill/>
        </p:spPr>
        <p:txBody>
          <a:bodyPr wrap="square" rtlCol="0">
            <a:spAutoFit/>
          </a:bodyPr>
          <a:lstStyle/>
          <a:p>
            <a:r>
              <a:rPr kumimoji="1" lang="ja-JP" altLang="en-US" dirty="0">
                <a:solidFill>
                  <a:srgbClr val="FF0000"/>
                </a:solidFill>
              </a:rPr>
              <a:t>最終日に</a:t>
            </a:r>
            <a:r>
              <a:rPr kumimoji="1" lang="en-US" altLang="ja-JP" dirty="0" err="1">
                <a:solidFill>
                  <a:srgbClr val="FF0000"/>
                </a:solidFill>
              </a:rPr>
              <a:t>Maechan</a:t>
            </a:r>
            <a:r>
              <a:rPr kumimoji="1" lang="en-US" altLang="ja-JP" dirty="0">
                <a:solidFill>
                  <a:srgbClr val="FF0000"/>
                </a:solidFill>
              </a:rPr>
              <a:t> RC </a:t>
            </a:r>
            <a:r>
              <a:rPr kumimoji="1" lang="ja-JP" altLang="en-US" dirty="0">
                <a:solidFill>
                  <a:srgbClr val="FF0000"/>
                </a:solidFill>
              </a:rPr>
              <a:t>メンバーと</a:t>
            </a:r>
            <a:r>
              <a:rPr kumimoji="1" lang="en-US" altLang="ja-JP" dirty="0">
                <a:solidFill>
                  <a:srgbClr val="FF0000"/>
                </a:solidFill>
              </a:rPr>
              <a:t>Chiang Saen </a:t>
            </a:r>
            <a:r>
              <a:rPr kumimoji="1" lang="ja-JP" altLang="en-US" dirty="0">
                <a:solidFill>
                  <a:srgbClr val="FF0000"/>
                </a:solidFill>
              </a:rPr>
              <a:t>観光へ</a:t>
            </a:r>
          </a:p>
        </p:txBody>
      </p:sp>
      <p:sp>
        <p:nvSpPr>
          <p:cNvPr id="10" name="テキスト ボックス 9">
            <a:extLst>
              <a:ext uri="{FF2B5EF4-FFF2-40B4-BE49-F238E27FC236}">
                <a16:creationId xmlns:a16="http://schemas.microsoft.com/office/drawing/2014/main" id="{8590E74D-58B9-FB58-E5A1-1409B82E6EEF}"/>
              </a:ext>
            </a:extLst>
          </p:cNvPr>
          <p:cNvSpPr txBox="1"/>
          <p:nvPr/>
        </p:nvSpPr>
        <p:spPr>
          <a:xfrm>
            <a:off x="4913586" y="155115"/>
            <a:ext cx="6416566" cy="369332"/>
          </a:xfrm>
          <a:prstGeom prst="rect">
            <a:avLst/>
          </a:prstGeom>
          <a:noFill/>
        </p:spPr>
        <p:txBody>
          <a:bodyPr wrap="square" rtlCol="0">
            <a:spAutoFit/>
          </a:bodyPr>
          <a:lstStyle/>
          <a:p>
            <a:r>
              <a:rPr kumimoji="1" lang="ja-JP" altLang="en-US" dirty="0">
                <a:solidFill>
                  <a:srgbClr val="FF0000"/>
                </a:solidFill>
                <a:latin typeface="メイリオ" panose="020B0604030504040204" pitchFamily="50" charset="-128"/>
                <a:ea typeface="メイリオ" panose="020B0604030504040204" pitchFamily="50" charset="-128"/>
              </a:rPr>
              <a:t>次年度</a:t>
            </a:r>
            <a:r>
              <a:rPr kumimoji="1" lang="en-US" altLang="ja-JP" dirty="0">
                <a:solidFill>
                  <a:srgbClr val="FF0000"/>
                </a:solidFill>
                <a:latin typeface="メイリオ" panose="020B0604030504040204" pitchFamily="50" charset="-128"/>
                <a:ea typeface="メイリオ" panose="020B0604030504040204" pitchFamily="50" charset="-128"/>
              </a:rPr>
              <a:t>Thai 3360</a:t>
            </a:r>
            <a:r>
              <a:rPr kumimoji="1" lang="ja-JP" altLang="en-US" dirty="0">
                <a:solidFill>
                  <a:srgbClr val="FF0000"/>
                </a:solidFill>
                <a:latin typeface="メイリオ" panose="020B0604030504040204" pitchFamily="50" charset="-128"/>
                <a:ea typeface="メイリオ" panose="020B0604030504040204" pitchFamily="50" charset="-128"/>
              </a:rPr>
              <a:t>地区ガバナー</a:t>
            </a:r>
            <a:r>
              <a:rPr kumimoji="1" lang="en-US" altLang="ja-JP" dirty="0">
                <a:solidFill>
                  <a:srgbClr val="FF0000"/>
                </a:solidFill>
                <a:latin typeface="メイリオ" panose="020B0604030504040204" pitchFamily="50" charset="-128"/>
                <a:ea typeface="メイリオ" panose="020B0604030504040204" pitchFamily="50" charset="-128"/>
              </a:rPr>
              <a:t>in America with </a:t>
            </a:r>
            <a:r>
              <a:rPr kumimoji="1" lang="en-US" altLang="ja-JP" dirty="0" err="1">
                <a:solidFill>
                  <a:srgbClr val="FF0000"/>
                </a:solidFill>
                <a:latin typeface="メイリオ" panose="020B0604030504040204" pitchFamily="50" charset="-128"/>
                <a:ea typeface="メイリオ" panose="020B0604030504040204" pitchFamily="50" charset="-128"/>
              </a:rPr>
              <a:t>KumakiG</a:t>
            </a:r>
            <a:endParaRPr kumimoji="1" lang="en-US" altLang="ja-JP" dirty="0">
              <a:solidFill>
                <a:srgbClr val="FF0000"/>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0CCEB030-8A6B-BFFE-49D8-C42DD1791504}"/>
              </a:ext>
            </a:extLst>
          </p:cNvPr>
          <p:cNvSpPr txBox="1"/>
          <p:nvPr/>
        </p:nvSpPr>
        <p:spPr>
          <a:xfrm>
            <a:off x="2217683" y="6436116"/>
            <a:ext cx="3578772" cy="369332"/>
          </a:xfrm>
          <a:prstGeom prst="rect">
            <a:avLst/>
          </a:prstGeom>
          <a:noFill/>
        </p:spPr>
        <p:txBody>
          <a:bodyPr wrap="square" rtlCol="0">
            <a:spAutoFit/>
          </a:bodyPr>
          <a:lstStyle/>
          <a:p>
            <a:r>
              <a:rPr kumimoji="1" lang="ja-JP" altLang="en-US" dirty="0">
                <a:solidFill>
                  <a:srgbClr val="FF0000"/>
                </a:solidFill>
              </a:rPr>
              <a:t>岡村ガバナーよりの親書を持参</a:t>
            </a:r>
          </a:p>
        </p:txBody>
      </p:sp>
    </p:spTree>
    <p:extLst>
      <p:ext uri="{BB962C8B-B14F-4D97-AF65-F5344CB8AC3E}">
        <p14:creationId xmlns:p14="http://schemas.microsoft.com/office/powerpoint/2010/main" val="386622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A01F9-2C25-FB48-47EA-631234E49ED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9C8BC24-0D2A-2924-92CC-F2769C9BF4DC}"/>
              </a:ext>
            </a:extLst>
          </p:cNvPr>
          <p:cNvSpPr>
            <a:spLocks noGrp="1"/>
          </p:cNvSpPr>
          <p:nvPr>
            <p:ph type="ctrTitle"/>
          </p:nvPr>
        </p:nvSpPr>
        <p:spPr>
          <a:xfrm>
            <a:off x="1159163" y="2298556"/>
            <a:ext cx="9873673" cy="4301941"/>
          </a:xfrm>
        </p:spPr>
        <p:txBody>
          <a:bodyPr anchor="t">
            <a:normAutofit fontScale="90000"/>
          </a:bodyPr>
          <a:lstStyle/>
          <a:p>
            <a:pPr algn="l"/>
            <a:r>
              <a:rPr kumimoji="1" lang="ja-JP" altLang="en-US" sz="2400" dirty="0">
                <a:latin typeface="メイリオ" panose="020B0604030504040204" pitchFamily="50" charset="-128"/>
                <a:ea typeface="メイリオ" panose="020B0604030504040204" pitchFamily="50" charset="-128"/>
              </a:rPr>
              <a:t>国際奉仕部門委員長　　三藤俊也（春日部南）</a:t>
            </a:r>
            <a:br>
              <a:rPr kumimoji="1" lang="en-US" altLang="ja-JP" sz="2400" dirty="0">
                <a:latin typeface="メイリオ" panose="020B0604030504040204" pitchFamily="50" charset="-128"/>
                <a:ea typeface="メイリオ" panose="020B0604030504040204" pitchFamily="50" charset="-128"/>
              </a:rPr>
            </a:b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国際奉仕委員会</a:t>
            </a: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委員長　今野正文（三郷）</a:t>
            </a: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　　　　倉金由幸（さいたま大空）</a:t>
            </a: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　　　　李　炳東（桶川イブニング）</a:t>
            </a: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　　　　仁多見廣和（越谷南）</a:t>
            </a: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　　　　和田　浩（越谷南）</a:t>
            </a: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　　　　境　亮一（川口）</a:t>
            </a:r>
            <a:br>
              <a:rPr kumimoji="1" lang="en-US" altLang="ja-JP" sz="2400" dirty="0">
                <a:latin typeface="メイリオ" panose="020B0604030504040204" pitchFamily="50" charset="-128"/>
                <a:ea typeface="メイリオ" panose="020B0604030504040204" pitchFamily="50" charset="-128"/>
              </a:rPr>
            </a:b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国際交流委員会</a:t>
            </a: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委員長　松本有祐（大宮西）</a:t>
            </a: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　　　　白井智子（浦和東）</a:t>
            </a:r>
          </a:p>
        </p:txBody>
      </p:sp>
      <p:sp>
        <p:nvSpPr>
          <p:cNvPr id="5" name="スライド番号プレースホルダー 4">
            <a:extLst>
              <a:ext uri="{FF2B5EF4-FFF2-40B4-BE49-F238E27FC236}">
                <a16:creationId xmlns:a16="http://schemas.microsoft.com/office/drawing/2014/main" id="{F4321924-764F-589D-9C8E-AB1B9751D741}"/>
              </a:ext>
            </a:extLst>
          </p:cNvPr>
          <p:cNvSpPr>
            <a:spLocks noGrp="1"/>
          </p:cNvSpPr>
          <p:nvPr>
            <p:ph type="sldNum" sz="quarter" idx="12"/>
          </p:nvPr>
        </p:nvSpPr>
        <p:spPr/>
        <p:txBody>
          <a:bodyPr/>
          <a:lstStyle/>
          <a:p>
            <a:fld id="{1C081DFF-EA94-45B1-83F0-817F73831B60}" type="slidenum">
              <a:rPr kumimoji="1" lang="ja-JP" altLang="en-US" sz="2400" smtClean="0">
                <a:latin typeface="メイリオ" panose="020B0604030504040204" pitchFamily="50" charset="-128"/>
                <a:ea typeface="メイリオ" panose="020B0604030504040204" pitchFamily="50" charset="-128"/>
              </a:rPr>
              <a:t>2</a:t>
            </a:fld>
            <a:endParaRPr kumimoji="1" lang="ja-JP" altLang="en-US" sz="2400" dirty="0">
              <a:latin typeface="メイリオ" panose="020B0604030504040204" pitchFamily="50" charset="-128"/>
              <a:ea typeface="メイリオ" panose="020B0604030504040204" pitchFamily="50" charset="-128"/>
            </a:endParaRPr>
          </a:p>
        </p:txBody>
      </p:sp>
      <p:sp>
        <p:nvSpPr>
          <p:cNvPr id="6" name="タイトル 1">
            <a:extLst>
              <a:ext uri="{FF2B5EF4-FFF2-40B4-BE49-F238E27FC236}">
                <a16:creationId xmlns:a16="http://schemas.microsoft.com/office/drawing/2014/main" id="{4F95E598-1CFD-3E41-8BBC-9FA73AF79DDD}"/>
              </a:ext>
            </a:extLst>
          </p:cNvPr>
          <p:cNvSpPr txBox="1">
            <a:spLocks/>
          </p:cNvSpPr>
          <p:nvPr/>
        </p:nvSpPr>
        <p:spPr>
          <a:xfrm>
            <a:off x="1523999" y="579345"/>
            <a:ext cx="9144000" cy="12562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6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国際奉仕部門　メンバー</a:t>
            </a:r>
          </a:p>
        </p:txBody>
      </p:sp>
      <p:sp>
        <p:nvSpPr>
          <p:cNvPr id="11" name="タイトル 1">
            <a:extLst>
              <a:ext uri="{FF2B5EF4-FFF2-40B4-BE49-F238E27FC236}">
                <a16:creationId xmlns:a16="http://schemas.microsoft.com/office/drawing/2014/main" id="{89D25860-8920-3851-3D00-699A55D94232}"/>
              </a:ext>
            </a:extLst>
          </p:cNvPr>
          <p:cNvSpPr txBox="1">
            <a:spLocks/>
          </p:cNvSpPr>
          <p:nvPr/>
        </p:nvSpPr>
        <p:spPr>
          <a:xfrm>
            <a:off x="3262744" y="5167310"/>
            <a:ext cx="5347856" cy="119841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ja-JP" altLang="en-US"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83310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D654A65-1DC6-26BC-366D-983BE6BBCD9D}"/>
              </a:ext>
            </a:extLst>
          </p:cNvPr>
          <p:cNvSpPr>
            <a:spLocks noGrp="1"/>
          </p:cNvSpPr>
          <p:nvPr>
            <p:ph type="sldNum" sz="quarter" idx="12"/>
          </p:nvPr>
        </p:nvSpPr>
        <p:spPr>
          <a:xfrm>
            <a:off x="11083159" y="6032938"/>
            <a:ext cx="748107" cy="583324"/>
          </a:xfrm>
        </p:spPr>
        <p:txBody>
          <a:bodyPr/>
          <a:lstStyle/>
          <a:p>
            <a:fld id="{1C081DFF-EA94-45B1-83F0-817F73831B60}" type="slidenum">
              <a:rPr kumimoji="1" lang="ja-JP" altLang="en-US" smtClean="0"/>
              <a:t>20</a:t>
            </a:fld>
            <a:endParaRPr kumimoji="1" lang="ja-JP" altLang="en-US"/>
          </a:p>
        </p:txBody>
      </p:sp>
      <p:graphicFrame>
        <p:nvGraphicFramePr>
          <p:cNvPr id="2" name="オブジェクト 1">
            <a:extLst>
              <a:ext uri="{FF2B5EF4-FFF2-40B4-BE49-F238E27FC236}">
                <a16:creationId xmlns:a16="http://schemas.microsoft.com/office/drawing/2014/main" id="{9DC87271-4CF6-9626-5EA8-6C30E1A62582}"/>
              </a:ext>
            </a:extLst>
          </p:cNvPr>
          <p:cNvGraphicFramePr>
            <a:graphicFrameLocks noChangeAspect="1"/>
          </p:cNvGraphicFramePr>
          <p:nvPr>
            <p:extLst>
              <p:ext uri="{D42A27DB-BD31-4B8C-83A1-F6EECF244321}">
                <p14:modId xmlns:p14="http://schemas.microsoft.com/office/powerpoint/2010/main" val="3128316455"/>
              </p:ext>
            </p:extLst>
          </p:nvPr>
        </p:nvGraphicFramePr>
        <p:xfrm>
          <a:off x="3256350" y="3119110"/>
          <a:ext cx="8574916" cy="1300491"/>
        </p:xfrm>
        <a:graphic>
          <a:graphicData uri="http://schemas.openxmlformats.org/presentationml/2006/ole">
            <mc:AlternateContent xmlns:mc="http://schemas.openxmlformats.org/markup-compatibility/2006">
              <mc:Choice xmlns:v="urn:schemas-microsoft-com:vml" Requires="v">
                <p:oleObj name="パッケージャー シェル オブジェクト" showAsIcon="1" r:id="rId3" imgW="3638709" imgH="558761" progId="Package">
                  <p:embed/>
                </p:oleObj>
              </mc:Choice>
              <mc:Fallback>
                <p:oleObj name="パッケージャー シェル オブジェクト" showAsIcon="1" r:id="rId3" imgW="3638709" imgH="558761" progId="Package">
                  <p:embed/>
                  <p:pic>
                    <p:nvPicPr>
                      <p:cNvPr id="0" name=""/>
                      <p:cNvPicPr/>
                      <p:nvPr/>
                    </p:nvPicPr>
                    <p:blipFill>
                      <a:blip r:embed="rId4"/>
                      <a:stretch>
                        <a:fillRect/>
                      </a:stretch>
                    </p:blipFill>
                    <p:spPr>
                      <a:xfrm>
                        <a:off x="3256350" y="3119110"/>
                        <a:ext cx="8574916" cy="1300491"/>
                      </a:xfrm>
                      <a:prstGeom prst="rect">
                        <a:avLst/>
                      </a:prstGeom>
                    </p:spPr>
                  </p:pic>
                </p:oleObj>
              </mc:Fallback>
            </mc:AlternateContent>
          </a:graphicData>
        </a:graphic>
      </p:graphicFrame>
      <p:sp>
        <p:nvSpPr>
          <p:cNvPr id="6" name="テキスト ボックス 5">
            <a:extLst>
              <a:ext uri="{FF2B5EF4-FFF2-40B4-BE49-F238E27FC236}">
                <a16:creationId xmlns:a16="http://schemas.microsoft.com/office/drawing/2014/main" id="{4426F086-D3E3-F0A5-275F-9D3F9F430752}"/>
              </a:ext>
            </a:extLst>
          </p:cNvPr>
          <p:cNvSpPr txBox="1"/>
          <p:nvPr/>
        </p:nvSpPr>
        <p:spPr>
          <a:xfrm>
            <a:off x="1051034" y="744002"/>
            <a:ext cx="10394732" cy="646331"/>
          </a:xfrm>
          <a:prstGeom prst="rect">
            <a:avLst/>
          </a:prstGeom>
          <a:noFill/>
        </p:spPr>
        <p:txBody>
          <a:bodyPr wrap="square" rtlCol="0">
            <a:spAutoFit/>
          </a:bodyPr>
          <a:lstStyle/>
          <a:p>
            <a:r>
              <a:rPr kumimoji="1" lang="ja-JP" altLang="en-US" sz="3600" dirty="0">
                <a:solidFill>
                  <a:srgbClr val="FF0000"/>
                </a:solidFill>
              </a:rPr>
              <a:t>現在進行しているグローバル補助金事業の計画書</a:t>
            </a:r>
          </a:p>
        </p:txBody>
      </p:sp>
      <p:pic>
        <p:nvPicPr>
          <p:cNvPr id="10" name="図 9">
            <a:extLst>
              <a:ext uri="{FF2B5EF4-FFF2-40B4-BE49-F238E27FC236}">
                <a16:creationId xmlns:a16="http://schemas.microsoft.com/office/drawing/2014/main" id="{48EA23C1-B3D6-34D5-A5D0-6DE2642EC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734" y="1965431"/>
            <a:ext cx="3210537" cy="4193629"/>
          </a:xfrm>
          <a:prstGeom prst="rect">
            <a:avLst/>
          </a:prstGeom>
        </p:spPr>
      </p:pic>
    </p:spTree>
    <p:extLst>
      <p:ext uri="{BB962C8B-B14F-4D97-AF65-F5344CB8AC3E}">
        <p14:creationId xmlns:p14="http://schemas.microsoft.com/office/powerpoint/2010/main" val="68690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5C2F9D01-5358-C6CC-2B6C-30F67048710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DB56B6E-8860-093A-906A-21318EDFD70E}"/>
              </a:ext>
            </a:extLst>
          </p:cNvPr>
          <p:cNvSpPr>
            <a:spLocks noGrp="1"/>
          </p:cNvSpPr>
          <p:nvPr>
            <p:ph type="ctrTitle"/>
          </p:nvPr>
        </p:nvSpPr>
        <p:spPr>
          <a:xfrm>
            <a:off x="488731" y="2076043"/>
            <a:ext cx="11251324" cy="4356288"/>
          </a:xfrm>
        </p:spPr>
        <p:txBody>
          <a:bodyPr anchor="t">
            <a:normAutofit fontScale="90000"/>
          </a:bodyPr>
          <a:lstStyle/>
          <a:p>
            <a:pPr algn="l"/>
            <a:br>
              <a:rPr kumimoji="1" lang="en-US" altLang="ja-JP" sz="3200" dirty="0">
                <a:latin typeface="メイリオ" panose="020B0604030504040204" pitchFamily="50" charset="-128"/>
                <a:ea typeface="メイリオ" panose="020B0604030504040204" pitchFamily="50" charset="-128"/>
              </a:rPr>
            </a:br>
            <a:r>
              <a:rPr kumimoji="1" lang="ja-JP" altLang="en-US" sz="4000" dirty="0">
                <a:solidFill>
                  <a:schemeClr val="accent2">
                    <a:lumMod val="50000"/>
                  </a:schemeClr>
                </a:solidFill>
                <a:latin typeface="メイリオ" panose="020B0604030504040204" pitchFamily="50" charset="-128"/>
                <a:ea typeface="メイリオ" panose="020B0604030504040204" pitchFamily="50" charset="-128"/>
              </a:rPr>
              <a:t>次年度の国際奉仕部門の委員は委員長を含めて</a:t>
            </a:r>
            <a:r>
              <a:rPr kumimoji="1" lang="en-US" altLang="ja-JP" sz="4000" dirty="0">
                <a:solidFill>
                  <a:schemeClr val="accent2">
                    <a:lumMod val="50000"/>
                  </a:schemeClr>
                </a:solidFill>
                <a:latin typeface="メイリオ" panose="020B0604030504040204" pitchFamily="50" charset="-128"/>
                <a:ea typeface="メイリオ" panose="020B0604030504040204" pitchFamily="50" charset="-128"/>
              </a:rPr>
              <a:t>8</a:t>
            </a:r>
            <a:r>
              <a:rPr kumimoji="1" lang="ja-JP" altLang="en-US" sz="4000" dirty="0">
                <a:solidFill>
                  <a:schemeClr val="accent2">
                    <a:lumMod val="50000"/>
                  </a:schemeClr>
                </a:solidFill>
                <a:latin typeface="メイリオ" panose="020B0604030504040204" pitchFamily="50" charset="-128"/>
                <a:ea typeface="メイリオ" panose="020B0604030504040204" pitchFamily="50" charset="-128"/>
              </a:rPr>
              <a:t>名の</a:t>
            </a:r>
            <a:br>
              <a:rPr kumimoji="1" lang="en-US" altLang="ja-JP" sz="4000" dirty="0">
                <a:solidFill>
                  <a:schemeClr val="accent2">
                    <a:lumMod val="50000"/>
                  </a:schemeClr>
                </a:solidFill>
                <a:latin typeface="メイリオ" panose="020B0604030504040204" pitchFamily="50" charset="-128"/>
                <a:ea typeface="メイリオ" panose="020B0604030504040204" pitchFamily="50" charset="-128"/>
              </a:rPr>
            </a:br>
            <a:r>
              <a:rPr kumimoji="1" lang="ja-JP" altLang="en-US" sz="4000" dirty="0">
                <a:solidFill>
                  <a:schemeClr val="accent2">
                    <a:lumMod val="50000"/>
                  </a:schemeClr>
                </a:solidFill>
                <a:latin typeface="メイリオ" panose="020B0604030504040204" pitchFamily="50" charset="-128"/>
                <a:ea typeface="メイリオ" panose="020B0604030504040204" pitchFamily="50" charset="-128"/>
              </a:rPr>
              <a:t>国際奉仕活動に精通した方々です。</a:t>
            </a:r>
            <a:br>
              <a:rPr kumimoji="1" lang="en-US" altLang="ja-JP" sz="4000" dirty="0">
                <a:solidFill>
                  <a:schemeClr val="accent2">
                    <a:lumMod val="50000"/>
                  </a:schemeClr>
                </a:solidFill>
                <a:latin typeface="メイリオ" panose="020B0604030504040204" pitchFamily="50" charset="-128"/>
                <a:ea typeface="メイリオ" panose="020B0604030504040204" pitchFamily="50" charset="-128"/>
              </a:rPr>
            </a:br>
            <a:br>
              <a:rPr kumimoji="1" lang="en-US" altLang="ja-JP" sz="4000" dirty="0">
                <a:latin typeface="メイリオ" panose="020B0604030504040204" pitchFamily="50" charset="-128"/>
                <a:ea typeface="メイリオ" panose="020B0604030504040204" pitchFamily="50" charset="-128"/>
              </a:rPr>
            </a:br>
            <a:r>
              <a:rPr kumimoji="1" lang="ja-JP" altLang="en-US" sz="4000" dirty="0">
                <a:solidFill>
                  <a:schemeClr val="accent2">
                    <a:lumMod val="50000"/>
                  </a:schemeClr>
                </a:solidFill>
                <a:latin typeface="メイリオ" panose="020B0604030504040204" pitchFamily="50" charset="-128"/>
                <a:ea typeface="メイリオ" panose="020B0604030504040204" pitchFamily="50" charset="-128"/>
              </a:rPr>
              <a:t>が、大きなイベントには物理的不足が生じるため、</a:t>
            </a:r>
            <a:br>
              <a:rPr kumimoji="1" lang="en-US" altLang="ja-JP" sz="4000" dirty="0">
                <a:solidFill>
                  <a:schemeClr val="accent2">
                    <a:lumMod val="50000"/>
                  </a:schemeClr>
                </a:solidFill>
                <a:latin typeface="メイリオ" panose="020B0604030504040204" pitchFamily="50" charset="-128"/>
                <a:ea typeface="メイリオ" panose="020B0604030504040204" pitchFamily="50" charset="-128"/>
              </a:rPr>
            </a:br>
            <a:r>
              <a:rPr kumimoji="1" lang="ja-JP" altLang="en-US" sz="3600" dirty="0">
                <a:latin typeface="メイリオ" panose="020B0604030504040204" pitchFamily="50" charset="-128"/>
                <a:ea typeface="メイリオ" panose="020B0604030504040204" pitchFamily="50" charset="-128"/>
              </a:rPr>
              <a:t>　　</a:t>
            </a:r>
            <a:r>
              <a:rPr kumimoji="1" lang="ja-JP" altLang="en-US" sz="4000" dirty="0">
                <a:solidFill>
                  <a:srgbClr val="FF0000"/>
                </a:solidFill>
                <a:highlight>
                  <a:srgbClr val="FFFF00"/>
                </a:highlight>
                <a:latin typeface="メイリオ" panose="020B0604030504040204" pitchFamily="50" charset="-128"/>
                <a:ea typeface="メイリオ" panose="020B0604030504040204" pitchFamily="50" charset="-128"/>
              </a:rPr>
              <a:t>“奉仕も交流も全員ワンチームで</a:t>
            </a:r>
            <a:r>
              <a:rPr kumimoji="1" lang="en-US" altLang="ja-JP" sz="4000" dirty="0">
                <a:solidFill>
                  <a:srgbClr val="FF0000"/>
                </a:solidFill>
                <a:highlight>
                  <a:srgbClr val="FFFF00"/>
                </a:highlight>
                <a:latin typeface="メイリオ" panose="020B0604030504040204" pitchFamily="50" charset="-128"/>
                <a:ea typeface="メイリオ" panose="020B0604030504040204" pitchFamily="50" charset="-128"/>
              </a:rPr>
              <a:t>“</a:t>
            </a:r>
            <a:br>
              <a:rPr kumimoji="1" lang="en-US" altLang="ja-JP" sz="4000" dirty="0">
                <a:solidFill>
                  <a:srgbClr val="FF0000"/>
                </a:solidFill>
                <a:latin typeface="メイリオ" panose="020B0604030504040204" pitchFamily="50" charset="-128"/>
                <a:ea typeface="メイリオ" panose="020B0604030504040204" pitchFamily="50" charset="-128"/>
              </a:rPr>
            </a:br>
            <a:r>
              <a:rPr kumimoji="1" lang="ja-JP" altLang="en-US" sz="3600" dirty="0">
                <a:solidFill>
                  <a:schemeClr val="accent2">
                    <a:lumMod val="50000"/>
                  </a:schemeClr>
                </a:solidFill>
                <a:latin typeface="メイリオ" panose="020B0604030504040204" pitchFamily="50" charset="-128"/>
                <a:ea typeface="メイリオ" panose="020B0604030504040204" pitchFamily="50" charset="-128"/>
              </a:rPr>
              <a:t>をモットーに進めていきます。</a:t>
            </a:r>
          </a:p>
        </p:txBody>
      </p:sp>
      <p:sp>
        <p:nvSpPr>
          <p:cNvPr id="5" name="スライド番号プレースホルダー 4">
            <a:extLst>
              <a:ext uri="{FF2B5EF4-FFF2-40B4-BE49-F238E27FC236}">
                <a16:creationId xmlns:a16="http://schemas.microsoft.com/office/drawing/2014/main" id="{B1578A1E-089A-373E-352F-ABD13344A0FD}"/>
              </a:ext>
            </a:extLst>
          </p:cNvPr>
          <p:cNvSpPr>
            <a:spLocks noGrp="1"/>
          </p:cNvSpPr>
          <p:nvPr>
            <p:ph type="sldNum" sz="quarter" idx="12"/>
          </p:nvPr>
        </p:nvSpPr>
        <p:spPr/>
        <p:txBody>
          <a:bodyPr/>
          <a:lstStyle/>
          <a:p>
            <a:fld id="{1C081DFF-EA94-45B1-83F0-817F73831B60}" type="slidenum">
              <a:rPr kumimoji="1" lang="ja-JP" altLang="en-US" sz="2400" smtClean="0">
                <a:latin typeface="メイリオ" panose="020B0604030504040204" pitchFamily="50" charset="-128"/>
                <a:ea typeface="メイリオ" panose="020B0604030504040204" pitchFamily="50" charset="-128"/>
              </a:rPr>
              <a:t>3</a:t>
            </a:fld>
            <a:endParaRPr kumimoji="1" lang="ja-JP" altLang="en-US" sz="2400" dirty="0">
              <a:latin typeface="メイリオ" panose="020B0604030504040204" pitchFamily="50" charset="-128"/>
              <a:ea typeface="メイリオ" panose="020B0604030504040204" pitchFamily="50" charset="-128"/>
            </a:endParaRPr>
          </a:p>
        </p:txBody>
      </p:sp>
      <p:sp>
        <p:nvSpPr>
          <p:cNvPr id="6" name="タイトル 1">
            <a:extLst>
              <a:ext uri="{FF2B5EF4-FFF2-40B4-BE49-F238E27FC236}">
                <a16:creationId xmlns:a16="http://schemas.microsoft.com/office/drawing/2014/main" id="{750F53ED-625E-B963-83AA-DC6D5756A514}"/>
              </a:ext>
            </a:extLst>
          </p:cNvPr>
          <p:cNvSpPr txBox="1">
            <a:spLocks/>
          </p:cNvSpPr>
          <p:nvPr/>
        </p:nvSpPr>
        <p:spPr>
          <a:xfrm>
            <a:off x="1524000" y="600365"/>
            <a:ext cx="9144000" cy="12562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en-US" altLang="ja-JP" sz="6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25-26</a:t>
            </a:r>
            <a:r>
              <a:rPr kumimoji="1" lang="ja-JP" altLang="en-US" sz="6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年度の方針</a:t>
            </a:r>
            <a:endParaRPr kumimoji="1" lang="en-US" altLang="ja-JP" sz="6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11" name="タイトル 1">
            <a:extLst>
              <a:ext uri="{FF2B5EF4-FFF2-40B4-BE49-F238E27FC236}">
                <a16:creationId xmlns:a16="http://schemas.microsoft.com/office/drawing/2014/main" id="{9E0742E1-766F-7237-D010-42745B5B8E2C}"/>
              </a:ext>
            </a:extLst>
          </p:cNvPr>
          <p:cNvSpPr txBox="1">
            <a:spLocks/>
          </p:cNvSpPr>
          <p:nvPr/>
        </p:nvSpPr>
        <p:spPr>
          <a:xfrm>
            <a:off x="3262744" y="5167310"/>
            <a:ext cx="5347856" cy="119841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ja-JP" altLang="en-US"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5277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C1D8EFEA-1248-154D-3CB0-4867DACFCE3F}"/>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E01D27F6-9156-A56E-45C8-B6704715FC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81DFF-EA94-45B1-83F0-817F73831B60}" type="slidenum">
              <a:rPr kumimoji="1" lang="ja-JP" altLang="en-US" sz="24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24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4" name="テキスト ボックス 3">
            <a:extLst>
              <a:ext uri="{FF2B5EF4-FFF2-40B4-BE49-F238E27FC236}">
                <a16:creationId xmlns:a16="http://schemas.microsoft.com/office/drawing/2014/main" id="{25864EFD-304A-C072-5FE6-B4D9BA7769FA}"/>
              </a:ext>
            </a:extLst>
          </p:cNvPr>
          <p:cNvSpPr txBox="1"/>
          <p:nvPr/>
        </p:nvSpPr>
        <p:spPr>
          <a:xfrm>
            <a:off x="897092" y="763301"/>
            <a:ext cx="10310069" cy="1015663"/>
          </a:xfrm>
          <a:prstGeom prst="rect">
            <a:avLst/>
          </a:prstGeom>
          <a:noFill/>
        </p:spPr>
        <p:txBody>
          <a:bodyPr wrap="square" rtlCol="0">
            <a:spAutoFit/>
          </a:bodyPr>
          <a:lstStyle/>
          <a:p>
            <a:r>
              <a:rPr kumimoji="1" lang="ja-JP" altLang="en-US" sz="6000" dirty="0">
                <a:solidFill>
                  <a:schemeClr val="bg1"/>
                </a:solidFill>
                <a:latin typeface="メイリオ" panose="020B0604030504040204" pitchFamily="50" charset="-128"/>
                <a:ea typeface="メイリオ" panose="020B0604030504040204" pitchFamily="50" charset="-128"/>
              </a:rPr>
              <a:t>国際奉仕部門のメインテーマ</a:t>
            </a:r>
          </a:p>
        </p:txBody>
      </p:sp>
      <p:sp>
        <p:nvSpPr>
          <p:cNvPr id="6" name="テキスト ボックス 5">
            <a:extLst>
              <a:ext uri="{FF2B5EF4-FFF2-40B4-BE49-F238E27FC236}">
                <a16:creationId xmlns:a16="http://schemas.microsoft.com/office/drawing/2014/main" id="{3126F237-EC31-F590-5295-B953453505CA}"/>
              </a:ext>
            </a:extLst>
          </p:cNvPr>
          <p:cNvSpPr txBox="1"/>
          <p:nvPr/>
        </p:nvSpPr>
        <p:spPr>
          <a:xfrm>
            <a:off x="515007" y="3429000"/>
            <a:ext cx="11424745" cy="2954655"/>
          </a:xfrm>
          <a:prstGeom prst="rect">
            <a:avLst/>
          </a:prstGeom>
          <a:noFill/>
        </p:spPr>
        <p:txBody>
          <a:bodyPr wrap="square" rtlCol="0">
            <a:spAutoFit/>
          </a:bodyPr>
          <a:lstStyle/>
          <a:p>
            <a:r>
              <a:rPr kumimoji="1" lang="ja-JP" altLang="en-US" sz="2800" dirty="0">
                <a:solidFill>
                  <a:schemeClr val="accent2">
                    <a:lumMod val="50000"/>
                  </a:schemeClr>
                </a:solidFill>
              </a:rPr>
              <a:t>としました。</a:t>
            </a:r>
            <a:endParaRPr kumimoji="1" lang="en-US" altLang="ja-JP" sz="2800" dirty="0">
              <a:solidFill>
                <a:schemeClr val="accent2">
                  <a:lumMod val="50000"/>
                </a:schemeClr>
              </a:solidFill>
            </a:endParaRPr>
          </a:p>
          <a:p>
            <a:r>
              <a:rPr kumimoji="1" lang="ja-JP" altLang="en-US" sz="2800" dirty="0">
                <a:solidFill>
                  <a:schemeClr val="accent2">
                    <a:lumMod val="50000"/>
                  </a:schemeClr>
                </a:solidFill>
              </a:rPr>
              <a:t>詳細はこの後記載しますが、地区がやらないといけないこと（クラブ単体ではやりにくいこと）とクラブが自由にやっていることを明確にし、それぞれが補完をしあって国際的な交流事業や奉仕活動を掘り起こしたり深掘りをする。　それが</a:t>
            </a:r>
            <a:r>
              <a:rPr kumimoji="1" lang="en-US" altLang="ja-JP" sz="2800" dirty="0">
                <a:solidFill>
                  <a:schemeClr val="accent2">
                    <a:lumMod val="50000"/>
                  </a:schemeClr>
                </a:solidFill>
              </a:rPr>
              <a:t>25</a:t>
            </a:r>
            <a:r>
              <a:rPr kumimoji="1" lang="ja-JP" altLang="en-US" sz="2800" dirty="0">
                <a:solidFill>
                  <a:schemeClr val="accent2">
                    <a:lumMod val="50000"/>
                  </a:schemeClr>
                </a:solidFill>
              </a:rPr>
              <a:t>－</a:t>
            </a:r>
            <a:r>
              <a:rPr kumimoji="1" lang="en-US" altLang="ja-JP" sz="2800" dirty="0">
                <a:solidFill>
                  <a:schemeClr val="accent2">
                    <a:lumMod val="50000"/>
                  </a:schemeClr>
                </a:solidFill>
              </a:rPr>
              <a:t>26</a:t>
            </a:r>
            <a:r>
              <a:rPr kumimoji="1" lang="ja-JP" altLang="en-US" sz="2800" dirty="0">
                <a:solidFill>
                  <a:schemeClr val="accent2">
                    <a:lumMod val="50000"/>
                  </a:schemeClr>
                </a:solidFill>
              </a:rPr>
              <a:t>年度の最大限力を入れてやっていくことと決めました。</a:t>
            </a:r>
            <a:endParaRPr kumimoji="1" lang="en-US" altLang="ja-JP" sz="2800" dirty="0">
              <a:solidFill>
                <a:schemeClr val="accent2">
                  <a:lumMod val="50000"/>
                </a:schemeClr>
              </a:solidFill>
            </a:endParaRPr>
          </a:p>
          <a:p>
            <a:endParaRPr kumimoji="1" lang="ja-JP" altLang="en-US" dirty="0"/>
          </a:p>
        </p:txBody>
      </p:sp>
      <p:sp>
        <p:nvSpPr>
          <p:cNvPr id="2" name="テキスト ボックス 1">
            <a:extLst>
              <a:ext uri="{FF2B5EF4-FFF2-40B4-BE49-F238E27FC236}">
                <a16:creationId xmlns:a16="http://schemas.microsoft.com/office/drawing/2014/main" id="{B751F8B3-ED75-3121-949B-01751F8C5078}"/>
              </a:ext>
            </a:extLst>
          </p:cNvPr>
          <p:cNvSpPr txBox="1"/>
          <p:nvPr/>
        </p:nvSpPr>
        <p:spPr>
          <a:xfrm>
            <a:off x="1494633" y="2065373"/>
            <a:ext cx="8555420" cy="1107996"/>
          </a:xfrm>
          <a:prstGeom prst="rect">
            <a:avLst/>
          </a:prstGeom>
          <a:noFill/>
        </p:spPr>
        <p:txBody>
          <a:bodyPr wrap="square" rtlCol="0">
            <a:spAutoFit/>
          </a:bodyPr>
          <a:lstStyle/>
          <a:p>
            <a:r>
              <a:rPr kumimoji="1" lang="ja-JP" altLang="en-US" sz="3300" dirty="0">
                <a:solidFill>
                  <a:srgbClr val="FF0000"/>
                </a:solidFill>
              </a:rPr>
              <a:t>地区国際奉仕としての役割とは？　</a:t>
            </a:r>
            <a:endParaRPr kumimoji="1" lang="en-US" altLang="ja-JP" sz="3300" dirty="0">
              <a:solidFill>
                <a:srgbClr val="FF0000"/>
              </a:solidFill>
            </a:endParaRPr>
          </a:p>
          <a:p>
            <a:r>
              <a:rPr kumimoji="1" lang="ja-JP" altLang="en-US" sz="3300" dirty="0">
                <a:solidFill>
                  <a:srgbClr val="FF0000"/>
                </a:solidFill>
              </a:rPr>
              <a:t>　　　　　　　　各クラブの役割とは？</a:t>
            </a:r>
          </a:p>
        </p:txBody>
      </p:sp>
    </p:spTree>
    <p:extLst>
      <p:ext uri="{BB962C8B-B14F-4D97-AF65-F5344CB8AC3E}">
        <p14:creationId xmlns:p14="http://schemas.microsoft.com/office/powerpoint/2010/main" val="1851243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6F6334F6-E3BA-D02C-390E-1CACB70816E9}"/>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4AC14A-25F8-1E22-2E72-E6A87BF901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81DFF-EA94-45B1-83F0-817F73831B60}" type="slidenum">
              <a:rPr kumimoji="1" lang="ja-JP" altLang="en-US" sz="24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24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3E4F719E-7B78-C33E-E78B-81B5D2051434}"/>
              </a:ext>
            </a:extLst>
          </p:cNvPr>
          <p:cNvSpPr txBox="1"/>
          <p:nvPr/>
        </p:nvSpPr>
        <p:spPr>
          <a:xfrm>
            <a:off x="2151776" y="801148"/>
            <a:ext cx="7529119" cy="1292662"/>
          </a:xfrm>
          <a:prstGeom prst="rect">
            <a:avLst/>
          </a:prstGeom>
          <a:noFill/>
        </p:spPr>
        <p:txBody>
          <a:bodyPr wrap="square" rtlCol="0">
            <a:spAutoFit/>
          </a:bodyPr>
          <a:lstStyle/>
          <a:p>
            <a:pPr algn="ctr"/>
            <a:r>
              <a:rPr kumimoji="1" lang="ja-JP" altLang="en-US" sz="6000" b="1" dirty="0">
                <a:solidFill>
                  <a:schemeClr val="bg1"/>
                </a:solidFill>
                <a:latin typeface="メイリオ" panose="020B0604030504040204" pitchFamily="50" charset="-128"/>
                <a:ea typeface="メイリオ" panose="020B0604030504040204" pitchFamily="50" charset="-128"/>
              </a:rPr>
              <a:t>地区の役割その一</a:t>
            </a:r>
            <a:endParaRPr kumimoji="1" lang="en-US" altLang="ja-JP" sz="6000" b="1" dirty="0">
              <a:solidFill>
                <a:schemeClr val="bg1"/>
              </a:solidFill>
              <a:latin typeface="メイリオ" panose="020B0604030504040204" pitchFamily="50" charset="-128"/>
              <a:ea typeface="メイリオ" panose="020B0604030504040204" pitchFamily="50" charset="-128"/>
            </a:endParaRPr>
          </a:p>
          <a:p>
            <a:pPr algn="ctr"/>
            <a:endParaRPr kumimoji="1" lang="ja-JP" altLang="en-US" dirty="0"/>
          </a:p>
        </p:txBody>
      </p:sp>
      <p:sp>
        <p:nvSpPr>
          <p:cNvPr id="3" name="テキスト ボックス 2">
            <a:extLst>
              <a:ext uri="{FF2B5EF4-FFF2-40B4-BE49-F238E27FC236}">
                <a16:creationId xmlns:a16="http://schemas.microsoft.com/office/drawing/2014/main" id="{0635C0D0-D1E6-7ABA-F601-57522891ED2B}"/>
              </a:ext>
            </a:extLst>
          </p:cNvPr>
          <p:cNvSpPr txBox="1"/>
          <p:nvPr/>
        </p:nvSpPr>
        <p:spPr>
          <a:xfrm>
            <a:off x="520262" y="2198879"/>
            <a:ext cx="11240814" cy="4247317"/>
          </a:xfrm>
          <a:prstGeom prst="rect">
            <a:avLst/>
          </a:prstGeom>
          <a:noFill/>
        </p:spPr>
        <p:txBody>
          <a:bodyPr wrap="square" rtlCol="0">
            <a:spAutoFit/>
          </a:bodyPr>
          <a:lstStyle/>
          <a:p>
            <a:r>
              <a:rPr kumimoji="1" lang="ja-JP" altLang="en-US" sz="3000" dirty="0">
                <a:solidFill>
                  <a:schemeClr val="accent2">
                    <a:lumMod val="50000"/>
                  </a:schemeClr>
                </a:solidFill>
                <a:latin typeface="メイリオ" panose="020B0604030504040204" pitchFamily="50" charset="-128"/>
                <a:ea typeface="メイリオ" panose="020B0604030504040204" pitchFamily="50" charset="-128"/>
              </a:rPr>
              <a:t>①　現在</a:t>
            </a:r>
            <a:r>
              <a:rPr kumimoji="1" lang="en-US" altLang="ja-JP" sz="3000" dirty="0">
                <a:solidFill>
                  <a:schemeClr val="accent2">
                    <a:lumMod val="50000"/>
                  </a:schemeClr>
                </a:solidFill>
                <a:latin typeface="メイリオ" panose="020B0604030504040204" pitchFamily="50" charset="-128"/>
                <a:ea typeface="メイリオ" panose="020B0604030504040204" pitchFamily="50" charset="-128"/>
              </a:rPr>
              <a:t>2770</a:t>
            </a:r>
            <a:r>
              <a:rPr kumimoji="1" lang="ja-JP" altLang="en-US" sz="3000" dirty="0">
                <a:solidFill>
                  <a:schemeClr val="accent2">
                    <a:lumMod val="50000"/>
                  </a:schemeClr>
                </a:solidFill>
                <a:latin typeface="メイリオ" panose="020B0604030504040204" pitchFamily="50" charset="-128"/>
                <a:ea typeface="メイリオ" panose="020B0604030504040204" pitchFamily="50" charset="-128"/>
              </a:rPr>
              <a:t>地区の各クラブは台湾のクラブ、韓国のクラブの他、アメリカ合衆国やタイ、フィリピン、オーストラリアと様々なクラブとの姉妹友好クラブとしての交流を持たれています。　特に台湾の</a:t>
            </a:r>
            <a:r>
              <a:rPr kumimoji="1" lang="en-US" altLang="ja-JP" sz="3000" dirty="0">
                <a:solidFill>
                  <a:schemeClr val="accent2">
                    <a:lumMod val="50000"/>
                  </a:schemeClr>
                </a:solidFill>
                <a:latin typeface="メイリオ" panose="020B0604030504040204" pitchFamily="50" charset="-128"/>
                <a:ea typeface="メイリオ" panose="020B0604030504040204" pitchFamily="50" charset="-128"/>
              </a:rPr>
              <a:t>RC</a:t>
            </a:r>
            <a:r>
              <a:rPr kumimoji="1" lang="ja-JP" altLang="en-US" sz="3000" dirty="0">
                <a:solidFill>
                  <a:schemeClr val="accent2">
                    <a:lumMod val="50000"/>
                  </a:schemeClr>
                </a:solidFill>
                <a:latin typeface="メイリオ" panose="020B0604030504040204" pitchFamily="50" charset="-128"/>
                <a:ea typeface="メイリオ" panose="020B0604030504040204" pitchFamily="50" charset="-128"/>
              </a:rPr>
              <a:t>との締結数は非常に多く、約</a:t>
            </a:r>
            <a:r>
              <a:rPr kumimoji="1" lang="en-US" altLang="ja-JP" sz="3000" dirty="0">
                <a:solidFill>
                  <a:schemeClr val="accent2">
                    <a:lumMod val="50000"/>
                  </a:schemeClr>
                </a:solidFill>
                <a:latin typeface="メイリオ" panose="020B0604030504040204" pitchFamily="50" charset="-128"/>
                <a:ea typeface="メイリオ" panose="020B0604030504040204" pitchFamily="50" charset="-128"/>
              </a:rPr>
              <a:t>30</a:t>
            </a:r>
            <a:r>
              <a:rPr kumimoji="1" lang="ja-JP" altLang="en-US" sz="3000" dirty="0">
                <a:solidFill>
                  <a:schemeClr val="accent2">
                    <a:lumMod val="50000"/>
                  </a:schemeClr>
                </a:solidFill>
                <a:latin typeface="メイリオ" panose="020B0604030504040204" pitchFamily="50" charset="-128"/>
                <a:ea typeface="メイリオ" panose="020B0604030504040204" pitchFamily="50" charset="-128"/>
              </a:rPr>
              <a:t>ものクラブが良好な関係を築いています。　よってこれらのクラブと協力して、第三国への支援事業（できればグローバル補助金事業）ができないものか？共に働きかけをしていく。</a:t>
            </a:r>
            <a:endParaRPr kumimoji="1" lang="en-US" altLang="ja-JP" sz="3000" dirty="0">
              <a:solidFill>
                <a:schemeClr val="accent2">
                  <a:lumMod val="50000"/>
                </a:schemeClr>
              </a:solidFill>
              <a:latin typeface="メイリオ" panose="020B0604030504040204" pitchFamily="50" charset="-128"/>
              <a:ea typeface="メイリオ" panose="020B0604030504040204" pitchFamily="50" charset="-128"/>
            </a:endParaRPr>
          </a:p>
          <a:p>
            <a:r>
              <a:rPr kumimoji="1" lang="ja-JP" altLang="en-US" sz="3000" dirty="0">
                <a:solidFill>
                  <a:schemeClr val="accent2">
                    <a:lumMod val="50000"/>
                  </a:schemeClr>
                </a:solidFill>
                <a:latin typeface="メイリオ" panose="020B0604030504040204" pitchFamily="50" charset="-128"/>
                <a:ea typeface="メイリオ" panose="020B0604030504040204" pitchFamily="50" charset="-128"/>
              </a:rPr>
              <a:t>韓国の</a:t>
            </a:r>
            <a:r>
              <a:rPr kumimoji="1" lang="en-US" altLang="ja-JP" sz="3000" dirty="0">
                <a:solidFill>
                  <a:schemeClr val="accent2">
                    <a:lumMod val="50000"/>
                  </a:schemeClr>
                </a:solidFill>
                <a:latin typeface="メイリオ" panose="020B0604030504040204" pitchFamily="50" charset="-128"/>
                <a:ea typeface="メイリオ" panose="020B0604030504040204" pitchFamily="50" charset="-128"/>
              </a:rPr>
              <a:t>RC</a:t>
            </a:r>
            <a:r>
              <a:rPr kumimoji="1" lang="ja-JP" altLang="en-US" sz="3000" dirty="0">
                <a:solidFill>
                  <a:schemeClr val="accent2">
                    <a:lumMod val="50000"/>
                  </a:schemeClr>
                </a:solidFill>
                <a:latin typeface="メイリオ" panose="020B0604030504040204" pitchFamily="50" charset="-128"/>
                <a:ea typeface="メイリオ" panose="020B0604030504040204" pitchFamily="50" charset="-128"/>
              </a:rPr>
              <a:t>との締結数は８クラブほどあり、姉妹友好地区の関係でもあるので、ここでも同じように支援事業を作れるよう動く。</a:t>
            </a:r>
          </a:p>
        </p:txBody>
      </p:sp>
    </p:spTree>
    <p:extLst>
      <p:ext uri="{BB962C8B-B14F-4D97-AF65-F5344CB8AC3E}">
        <p14:creationId xmlns:p14="http://schemas.microsoft.com/office/powerpoint/2010/main" val="2272426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6F6334F6-E3BA-D02C-390E-1CACB70816E9}"/>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4AC14A-25F8-1E22-2E72-E6A87BF901E6}"/>
              </a:ext>
            </a:extLst>
          </p:cNvPr>
          <p:cNvSpPr>
            <a:spLocks noGrp="1"/>
          </p:cNvSpPr>
          <p:nvPr>
            <p:ph type="sldNum" sz="quarter" idx="12"/>
          </p:nvPr>
        </p:nvSpPr>
        <p:spPr>
          <a:xfrm>
            <a:off x="10930759" y="6119758"/>
            <a:ext cx="1142245" cy="6699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81DFF-EA94-45B1-83F0-817F73831B60}" type="slidenum">
              <a:rPr kumimoji="1" lang="ja-JP" altLang="en-US" sz="24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24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3A9D37F1-A7B4-EF9A-E2E8-0992E3DB8389}"/>
              </a:ext>
            </a:extLst>
          </p:cNvPr>
          <p:cNvSpPr txBox="1"/>
          <p:nvPr/>
        </p:nvSpPr>
        <p:spPr>
          <a:xfrm>
            <a:off x="2778564" y="727818"/>
            <a:ext cx="6634872" cy="1015663"/>
          </a:xfrm>
          <a:prstGeom prst="rect">
            <a:avLst/>
          </a:prstGeom>
          <a:noFill/>
        </p:spPr>
        <p:txBody>
          <a:bodyPr wrap="square" rtlCol="0">
            <a:spAutoFit/>
          </a:bodyPr>
          <a:lstStyle/>
          <a:p>
            <a:r>
              <a:rPr kumimoji="1" lang="ja-JP" altLang="en-US" sz="6000" b="1" dirty="0">
                <a:solidFill>
                  <a:schemeClr val="bg1"/>
                </a:solidFill>
                <a:latin typeface="メイリオ" panose="020B0604030504040204" pitchFamily="50" charset="-128"/>
                <a:ea typeface="メイリオ" panose="020B0604030504040204" pitchFamily="50" charset="-128"/>
              </a:rPr>
              <a:t>地区の役割その二</a:t>
            </a:r>
          </a:p>
        </p:txBody>
      </p:sp>
      <p:sp>
        <p:nvSpPr>
          <p:cNvPr id="7" name="テキスト ボックス 6">
            <a:extLst>
              <a:ext uri="{FF2B5EF4-FFF2-40B4-BE49-F238E27FC236}">
                <a16:creationId xmlns:a16="http://schemas.microsoft.com/office/drawing/2014/main" id="{CC85E82C-460C-F959-8BEB-3B7D9EC47874}"/>
              </a:ext>
            </a:extLst>
          </p:cNvPr>
          <p:cNvSpPr txBox="1"/>
          <p:nvPr/>
        </p:nvSpPr>
        <p:spPr>
          <a:xfrm>
            <a:off x="504498" y="1961182"/>
            <a:ext cx="11319641" cy="4493538"/>
          </a:xfrm>
          <a:prstGeom prst="rect">
            <a:avLst/>
          </a:prstGeom>
          <a:noFill/>
        </p:spPr>
        <p:txBody>
          <a:bodyPr wrap="square" rtlCol="0">
            <a:spAutoFit/>
          </a:bodyPr>
          <a:lstStyle/>
          <a:p>
            <a:r>
              <a:rPr kumimoji="1" lang="ja-JP" altLang="en-US" sz="2200" dirty="0">
                <a:solidFill>
                  <a:schemeClr val="accent1">
                    <a:lumMod val="50000"/>
                  </a:schemeClr>
                </a:solidFill>
                <a:latin typeface="メイリオ" panose="020B0604030504040204" pitchFamily="50" charset="-128"/>
                <a:ea typeface="メイリオ" panose="020B0604030504040204" pitchFamily="50" charset="-128"/>
              </a:rPr>
              <a:t>②　フィリピン国とは姉妹友好地区というわけではありませんが、諸先輩方のご苦労により、</a:t>
            </a:r>
            <a:r>
              <a:rPr kumimoji="1" lang="en-US" altLang="ja-JP" sz="2200" dirty="0">
                <a:solidFill>
                  <a:schemeClr val="accent1">
                    <a:lumMod val="50000"/>
                  </a:schemeClr>
                </a:solidFill>
                <a:latin typeface="メイリオ" panose="020B0604030504040204" pitchFamily="50" charset="-128"/>
                <a:ea typeface="メイリオ" panose="020B0604030504040204" pitchFamily="50" charset="-128"/>
              </a:rPr>
              <a:t>3800</a:t>
            </a:r>
            <a:r>
              <a:rPr kumimoji="1" lang="ja-JP" altLang="en-US" sz="2200" dirty="0">
                <a:solidFill>
                  <a:schemeClr val="accent1">
                    <a:lumMod val="50000"/>
                  </a:schemeClr>
                </a:solidFill>
                <a:latin typeface="メイリオ" panose="020B0604030504040204" pitchFamily="50" charset="-128"/>
                <a:ea typeface="メイリオ" panose="020B0604030504040204" pitchFamily="50" charset="-128"/>
              </a:rPr>
              <a:t>地区にある多くのクラブより毎年多くの支援事業の案件をいただいております。　が、今期においてひとまずゼロベースで考えて、原点に立ち戻り、本当に必要な事業かどうかの考察をいたしました。　ただクラブとして円滑な交流を続けているところも多く、クラブ単体として事業を遂行したところも見受けられました。　ただ、新たに支援事業を作っていきたいクラブにおいては地区の協力が欠かせないと思います。　よって</a:t>
            </a:r>
            <a:r>
              <a:rPr kumimoji="1" lang="en-US" altLang="ja-JP" sz="2200" dirty="0">
                <a:solidFill>
                  <a:schemeClr val="accent1">
                    <a:lumMod val="50000"/>
                  </a:schemeClr>
                </a:solidFill>
                <a:latin typeface="メイリオ" panose="020B0604030504040204" pitchFamily="50" charset="-128"/>
                <a:ea typeface="メイリオ" panose="020B0604030504040204" pitchFamily="50" charset="-128"/>
              </a:rPr>
              <a:t>25-26</a:t>
            </a:r>
            <a:r>
              <a:rPr kumimoji="1" lang="ja-JP" altLang="en-US" sz="2200" dirty="0">
                <a:solidFill>
                  <a:schemeClr val="accent1">
                    <a:lumMod val="50000"/>
                  </a:schemeClr>
                </a:solidFill>
                <a:latin typeface="メイリオ" panose="020B0604030504040204" pitchFamily="50" charset="-128"/>
                <a:ea typeface="メイリオ" panose="020B0604030504040204" pitchFamily="50" charset="-128"/>
              </a:rPr>
              <a:t>年度は、パッケージでいただいた多くの事業から必要性の高いもの、クラブが選択したもの等を重点的に選別した上、実施していきたいと思っています。</a:t>
            </a:r>
            <a:endParaRPr kumimoji="1" lang="en-US" altLang="ja-JP" sz="2200" dirty="0">
              <a:solidFill>
                <a:schemeClr val="accent1">
                  <a:lumMod val="50000"/>
                </a:schemeClr>
              </a:solidFill>
              <a:latin typeface="メイリオ" panose="020B0604030504040204" pitchFamily="50" charset="-128"/>
              <a:ea typeface="メイリオ" panose="020B0604030504040204" pitchFamily="50" charset="-128"/>
            </a:endParaRPr>
          </a:p>
          <a:p>
            <a:endParaRPr kumimoji="1" lang="en-US" altLang="ja-JP" sz="2200" dirty="0">
              <a:solidFill>
                <a:schemeClr val="accent1">
                  <a:lumMod val="50000"/>
                </a:schemeClr>
              </a:solidFill>
              <a:latin typeface="メイリオ" panose="020B0604030504040204" pitchFamily="50" charset="-128"/>
              <a:ea typeface="メイリオ" panose="020B0604030504040204" pitchFamily="50" charset="-128"/>
            </a:endParaRPr>
          </a:p>
          <a:p>
            <a:r>
              <a:rPr kumimoji="1" lang="ja-JP" altLang="en-US" sz="2200" dirty="0">
                <a:solidFill>
                  <a:schemeClr val="accent1">
                    <a:lumMod val="50000"/>
                  </a:schemeClr>
                </a:solidFill>
                <a:latin typeface="メイリオ" panose="020B0604030504040204" pitchFamily="50" charset="-128"/>
                <a:ea typeface="メイリオ" panose="020B0604030504040204" pitchFamily="50" charset="-128"/>
              </a:rPr>
              <a:t>③　タイ国においてはまだ姉妹友好クラブも少なく、クラブ独自で活動していけるところは少なく、これを増やすためには地区同士の姉妹友好関係（できなければそれに準ずる関係）を構築することが一番効率的であり、その役目は地区でないとできないので、締結等において積極的に動いていく。</a:t>
            </a:r>
          </a:p>
        </p:txBody>
      </p:sp>
    </p:spTree>
    <p:extLst>
      <p:ext uri="{BB962C8B-B14F-4D97-AF65-F5344CB8AC3E}">
        <p14:creationId xmlns:p14="http://schemas.microsoft.com/office/powerpoint/2010/main" val="1936276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6F6334F6-E3BA-D02C-390E-1CACB70816E9}"/>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4AC14A-25F8-1E22-2E72-E6A87BF901E6}"/>
              </a:ext>
            </a:extLst>
          </p:cNvPr>
          <p:cNvSpPr>
            <a:spLocks noGrp="1"/>
          </p:cNvSpPr>
          <p:nvPr>
            <p:ph type="sldNum" sz="quarter" idx="12"/>
          </p:nvPr>
        </p:nvSpPr>
        <p:spPr>
          <a:xfrm>
            <a:off x="10809890" y="6093482"/>
            <a:ext cx="1142245" cy="6699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81DFF-EA94-45B1-83F0-817F73831B60}" type="slidenum">
              <a:rPr kumimoji="1" lang="ja-JP" altLang="en-US" sz="24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24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B3460FAC-E8CD-75D7-7E54-234242935B6F}"/>
              </a:ext>
            </a:extLst>
          </p:cNvPr>
          <p:cNvSpPr txBox="1"/>
          <p:nvPr/>
        </p:nvSpPr>
        <p:spPr>
          <a:xfrm>
            <a:off x="2311599" y="736254"/>
            <a:ext cx="7063627" cy="1015663"/>
          </a:xfrm>
          <a:prstGeom prst="rect">
            <a:avLst/>
          </a:prstGeom>
          <a:noFill/>
        </p:spPr>
        <p:txBody>
          <a:bodyPr wrap="square" rtlCol="0">
            <a:spAutoFit/>
          </a:bodyPr>
          <a:lstStyle/>
          <a:p>
            <a:pPr algn="ctr"/>
            <a:r>
              <a:rPr kumimoji="1" lang="ja-JP" altLang="en-US" sz="6000" b="1" dirty="0">
                <a:solidFill>
                  <a:schemeClr val="accent1">
                    <a:lumMod val="50000"/>
                  </a:schemeClr>
                </a:solidFill>
                <a:latin typeface="メイリオ" panose="020B0604030504040204" pitchFamily="50" charset="-128"/>
                <a:ea typeface="メイリオ" panose="020B0604030504040204" pitchFamily="50" charset="-128"/>
              </a:rPr>
              <a:t>地区の役割その三</a:t>
            </a:r>
          </a:p>
        </p:txBody>
      </p:sp>
      <p:sp>
        <p:nvSpPr>
          <p:cNvPr id="3" name="テキスト ボックス 2">
            <a:extLst>
              <a:ext uri="{FF2B5EF4-FFF2-40B4-BE49-F238E27FC236}">
                <a16:creationId xmlns:a16="http://schemas.microsoft.com/office/drawing/2014/main" id="{2BEF8503-6C6B-CE08-E602-C3674666A620}"/>
              </a:ext>
            </a:extLst>
          </p:cNvPr>
          <p:cNvSpPr txBox="1"/>
          <p:nvPr/>
        </p:nvSpPr>
        <p:spPr>
          <a:xfrm>
            <a:off x="578069" y="1926169"/>
            <a:ext cx="11125200" cy="4401205"/>
          </a:xfrm>
          <a:prstGeom prst="rect">
            <a:avLst/>
          </a:prstGeom>
          <a:noFill/>
        </p:spPr>
        <p:txBody>
          <a:bodyPr wrap="square" rtlCol="0">
            <a:spAutoFit/>
          </a:bodyPr>
          <a:lstStyle/>
          <a:p>
            <a:r>
              <a:rPr kumimoji="1" lang="ja-JP" altLang="en-US" sz="2000" dirty="0">
                <a:solidFill>
                  <a:schemeClr val="accent1">
                    <a:lumMod val="50000"/>
                  </a:schemeClr>
                </a:solidFill>
                <a:latin typeface="メイリオ" panose="020B0604030504040204" pitchFamily="50" charset="-128"/>
                <a:ea typeface="メイリオ" panose="020B0604030504040204" pitchFamily="50" charset="-128"/>
              </a:rPr>
              <a:t>④　小さな火種を大きく育てる！</a:t>
            </a:r>
            <a:endParaRPr kumimoji="1" lang="en-US" altLang="ja-JP" sz="2000" dirty="0">
              <a:solidFill>
                <a:schemeClr val="accent1">
                  <a:lumMod val="50000"/>
                </a:schemeClr>
              </a:solidFill>
              <a:latin typeface="メイリオ" panose="020B0604030504040204" pitchFamily="50" charset="-128"/>
              <a:ea typeface="メイリオ" panose="020B0604030504040204" pitchFamily="50" charset="-128"/>
            </a:endParaRPr>
          </a:p>
          <a:p>
            <a:r>
              <a:rPr kumimoji="1" lang="ja-JP" altLang="en-US" sz="2000" dirty="0">
                <a:solidFill>
                  <a:schemeClr val="accent1">
                    <a:lumMod val="50000"/>
                  </a:schemeClr>
                </a:solidFill>
                <a:latin typeface="メイリオ" panose="020B0604030504040204" pitchFamily="50" charset="-128"/>
                <a:ea typeface="メイリオ" panose="020B0604030504040204" pitchFamily="50" charset="-128"/>
              </a:rPr>
              <a:t>文字だけだと悪い意味にも思われがちですが、現在、新たな国々を開拓していこうと取り組んでいます。</a:t>
            </a:r>
            <a:endParaRPr kumimoji="1" lang="en-US" altLang="ja-JP" sz="2000" dirty="0">
              <a:solidFill>
                <a:schemeClr val="accent1">
                  <a:lumMod val="50000"/>
                </a:schemeClr>
              </a:solidFill>
              <a:latin typeface="メイリオ" panose="020B0604030504040204" pitchFamily="50" charset="-128"/>
              <a:ea typeface="メイリオ" panose="020B0604030504040204" pitchFamily="50" charset="-128"/>
            </a:endParaRPr>
          </a:p>
          <a:p>
            <a:r>
              <a:rPr kumimoji="1" lang="ja-JP" altLang="en-US" sz="2000" dirty="0">
                <a:solidFill>
                  <a:schemeClr val="accent1">
                    <a:lumMod val="50000"/>
                  </a:schemeClr>
                </a:solidFill>
                <a:latin typeface="メイリオ" panose="020B0604030504040204" pitchFamily="50" charset="-128"/>
                <a:ea typeface="メイリオ" panose="020B0604030504040204" pitchFamily="50" charset="-128"/>
              </a:rPr>
              <a:t>例えばインド（</a:t>
            </a:r>
            <a:r>
              <a:rPr kumimoji="1" lang="en-US" altLang="ja-JP" sz="2000" dirty="0">
                <a:solidFill>
                  <a:schemeClr val="accent1">
                    <a:lumMod val="50000"/>
                  </a:schemeClr>
                </a:solidFill>
                <a:latin typeface="メイリオ" panose="020B0604030504040204" pitchFamily="50" charset="-128"/>
                <a:ea typeface="メイリオ" panose="020B0604030504040204" pitchFamily="50" charset="-128"/>
              </a:rPr>
              <a:t>3000</a:t>
            </a:r>
            <a:r>
              <a:rPr kumimoji="1" lang="ja-JP" altLang="en-US" sz="2000" dirty="0">
                <a:solidFill>
                  <a:schemeClr val="accent1">
                    <a:lumMod val="50000"/>
                  </a:schemeClr>
                </a:solidFill>
                <a:latin typeface="メイリオ" panose="020B0604030504040204" pitchFamily="50" charset="-128"/>
                <a:ea typeface="メイリオ" panose="020B0604030504040204" pitchFamily="50" charset="-128"/>
              </a:rPr>
              <a:t>地区）です。　すでに数クラブがグローバル補助金を使っての事業を完了させています。　よってこれらの貴重な活動をもっと多くのクラブに広げられるように、地区どおしの関係を強め、それによって支援事業を作っていく努力をする。</a:t>
            </a:r>
            <a:endParaRPr kumimoji="1" lang="en-US" altLang="ja-JP" sz="2000" dirty="0">
              <a:solidFill>
                <a:schemeClr val="accent1">
                  <a:lumMod val="50000"/>
                </a:schemeClr>
              </a:solidFill>
              <a:latin typeface="メイリオ" panose="020B0604030504040204" pitchFamily="50" charset="-128"/>
              <a:ea typeface="メイリオ" panose="020B0604030504040204" pitchFamily="50" charset="-128"/>
            </a:endParaRPr>
          </a:p>
          <a:p>
            <a:r>
              <a:rPr kumimoji="1" lang="ja-JP" altLang="en-US" sz="2000" dirty="0">
                <a:solidFill>
                  <a:schemeClr val="accent1">
                    <a:lumMod val="50000"/>
                  </a:schemeClr>
                </a:solidFill>
                <a:latin typeface="メイリオ" panose="020B0604030504040204" pitchFamily="50" charset="-128"/>
                <a:ea typeface="メイリオ" panose="020B0604030504040204" pitchFamily="50" charset="-128"/>
              </a:rPr>
              <a:t>　そしてモンゴル国です。　ここは米山学友の方々を通しての事業を現在進行中です。　それにロータリークラブもあり、首都ウランバートルにはフレー</a:t>
            </a:r>
            <a:r>
              <a:rPr kumimoji="1" lang="en-US" altLang="ja-JP" sz="2000" dirty="0">
                <a:solidFill>
                  <a:schemeClr val="accent1">
                    <a:lumMod val="50000"/>
                  </a:schemeClr>
                </a:solidFill>
                <a:latin typeface="メイリオ" panose="020B0604030504040204" pitchFamily="50" charset="-128"/>
                <a:ea typeface="メイリオ" panose="020B0604030504040204" pitchFamily="50" charset="-128"/>
              </a:rPr>
              <a:t>RC</a:t>
            </a:r>
            <a:r>
              <a:rPr kumimoji="1" lang="ja-JP" altLang="en-US" sz="2000" dirty="0">
                <a:solidFill>
                  <a:schemeClr val="accent1">
                    <a:lumMod val="50000"/>
                  </a:schemeClr>
                </a:solidFill>
                <a:latin typeface="メイリオ" panose="020B0604030504040204" pitchFamily="50" charset="-128"/>
                <a:ea typeface="メイリオ" panose="020B0604030504040204" pitchFamily="50" charset="-128"/>
              </a:rPr>
              <a:t>と言うクラブがあり、日本のロータリークラブとも協力して活動しているところです。　ただまだ</a:t>
            </a:r>
            <a:r>
              <a:rPr kumimoji="1" lang="en-US" altLang="ja-JP" sz="2000" dirty="0">
                <a:solidFill>
                  <a:schemeClr val="accent1">
                    <a:lumMod val="50000"/>
                  </a:schemeClr>
                </a:solidFill>
                <a:latin typeface="メイリオ" panose="020B0604030504040204" pitchFamily="50" charset="-128"/>
                <a:ea typeface="メイリオ" panose="020B0604030504040204" pitchFamily="50" charset="-128"/>
              </a:rPr>
              <a:t>2770</a:t>
            </a:r>
            <a:r>
              <a:rPr kumimoji="1" lang="ja-JP" altLang="en-US" sz="2000" dirty="0">
                <a:solidFill>
                  <a:schemeClr val="accent1">
                    <a:lumMod val="50000"/>
                  </a:schemeClr>
                </a:solidFill>
                <a:latin typeface="メイリオ" panose="020B0604030504040204" pitchFamily="50" charset="-128"/>
                <a:ea typeface="メイリオ" panose="020B0604030504040204" pitchFamily="50" charset="-128"/>
              </a:rPr>
              <a:t>地区としてはほとんど未開拓ですので、今後モンゴル国の政情や現況を調べながら支援事業ができるように進めていきたい。</a:t>
            </a:r>
            <a:endParaRPr kumimoji="1" lang="en-US" altLang="ja-JP" sz="2000" dirty="0">
              <a:solidFill>
                <a:schemeClr val="accent1">
                  <a:lumMod val="50000"/>
                </a:schemeClr>
              </a:solidFill>
              <a:latin typeface="メイリオ" panose="020B0604030504040204" pitchFamily="50" charset="-128"/>
              <a:ea typeface="メイリオ" panose="020B0604030504040204" pitchFamily="50" charset="-128"/>
            </a:endParaRPr>
          </a:p>
          <a:p>
            <a:r>
              <a:rPr kumimoji="1" lang="ja-JP" altLang="en-US" sz="2000" dirty="0">
                <a:solidFill>
                  <a:schemeClr val="accent1">
                    <a:lumMod val="50000"/>
                  </a:schemeClr>
                </a:solidFill>
                <a:latin typeface="メイリオ" panose="020B0604030504040204" pitchFamily="50" charset="-128"/>
                <a:ea typeface="メイリオ" panose="020B0604030504040204" pitchFamily="50" charset="-128"/>
              </a:rPr>
              <a:t>　他にもカンボジアの支援活動です。　ここはまだ手つかずでロータリークラブもほとんど整っておらず、地区はタイ北部の</a:t>
            </a:r>
            <a:r>
              <a:rPr kumimoji="1" lang="en-US" altLang="ja-JP" sz="2000" dirty="0">
                <a:solidFill>
                  <a:schemeClr val="accent1">
                    <a:lumMod val="50000"/>
                  </a:schemeClr>
                </a:solidFill>
                <a:latin typeface="メイリオ" panose="020B0604030504040204" pitchFamily="50" charset="-128"/>
                <a:ea typeface="メイリオ" panose="020B0604030504040204" pitchFamily="50" charset="-128"/>
              </a:rPr>
              <a:t>3360</a:t>
            </a:r>
            <a:r>
              <a:rPr kumimoji="1" lang="ja-JP" altLang="en-US" sz="2000" dirty="0">
                <a:solidFill>
                  <a:schemeClr val="accent1">
                    <a:lumMod val="50000"/>
                  </a:schemeClr>
                </a:solidFill>
                <a:latin typeface="メイリオ" panose="020B0604030504040204" pitchFamily="50" charset="-128"/>
                <a:ea typeface="メイリオ" panose="020B0604030504040204" pitchFamily="50" charset="-128"/>
              </a:rPr>
              <a:t>地区に抱合されています。　が、プノンペンでは、日本語学校やフリースクールへの支援事業が多く残されているので考えに入れるべきでしょう。　</a:t>
            </a:r>
          </a:p>
        </p:txBody>
      </p:sp>
    </p:spTree>
    <p:extLst>
      <p:ext uri="{BB962C8B-B14F-4D97-AF65-F5344CB8AC3E}">
        <p14:creationId xmlns:p14="http://schemas.microsoft.com/office/powerpoint/2010/main" val="1340043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6F6334F6-E3BA-D02C-390E-1CACB70816E9}"/>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4AC14A-25F8-1E22-2E72-E6A87BF901E6}"/>
              </a:ext>
            </a:extLst>
          </p:cNvPr>
          <p:cNvSpPr>
            <a:spLocks noGrp="1"/>
          </p:cNvSpPr>
          <p:nvPr>
            <p:ph type="sldNum" sz="quarter" idx="12"/>
          </p:nvPr>
        </p:nvSpPr>
        <p:spPr>
          <a:xfrm>
            <a:off x="10830911" y="6046185"/>
            <a:ext cx="1142245" cy="6699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81DFF-EA94-45B1-83F0-817F73831B60}" type="slidenum">
              <a:rPr kumimoji="1" lang="ja-JP" altLang="en-US" sz="24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24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6BE4E72C-7B52-BF56-EC1C-63D7CA5EB095}"/>
              </a:ext>
            </a:extLst>
          </p:cNvPr>
          <p:cNvSpPr txBox="1"/>
          <p:nvPr/>
        </p:nvSpPr>
        <p:spPr>
          <a:xfrm>
            <a:off x="2287109" y="686066"/>
            <a:ext cx="7536110" cy="1015663"/>
          </a:xfrm>
          <a:prstGeom prst="rect">
            <a:avLst/>
          </a:prstGeom>
          <a:noFill/>
        </p:spPr>
        <p:txBody>
          <a:bodyPr wrap="square" rtlCol="0">
            <a:spAutoFit/>
          </a:bodyPr>
          <a:lstStyle/>
          <a:p>
            <a:pPr algn="ctr"/>
            <a:r>
              <a:rPr kumimoji="1" lang="ja-JP" altLang="en-US" sz="6000" b="1" dirty="0">
                <a:solidFill>
                  <a:schemeClr val="accent1">
                    <a:lumMod val="50000"/>
                  </a:schemeClr>
                </a:solidFill>
                <a:latin typeface="メイリオ" panose="020B0604030504040204" pitchFamily="50" charset="-128"/>
                <a:ea typeface="メイリオ" panose="020B0604030504040204" pitchFamily="50" charset="-128"/>
              </a:rPr>
              <a:t>地区の役割さいごに</a:t>
            </a:r>
          </a:p>
        </p:txBody>
      </p:sp>
      <p:sp>
        <p:nvSpPr>
          <p:cNvPr id="3" name="テキスト ボックス 2">
            <a:extLst>
              <a:ext uri="{FF2B5EF4-FFF2-40B4-BE49-F238E27FC236}">
                <a16:creationId xmlns:a16="http://schemas.microsoft.com/office/drawing/2014/main" id="{C21D80E6-EE86-9691-4F50-88C6E9228AB1}"/>
              </a:ext>
            </a:extLst>
          </p:cNvPr>
          <p:cNvSpPr txBox="1"/>
          <p:nvPr/>
        </p:nvSpPr>
        <p:spPr>
          <a:xfrm>
            <a:off x="788277" y="2051109"/>
            <a:ext cx="10762592" cy="4662815"/>
          </a:xfrm>
          <a:prstGeom prst="rect">
            <a:avLst/>
          </a:prstGeom>
          <a:noFill/>
        </p:spPr>
        <p:txBody>
          <a:bodyPr wrap="square" rtlCol="0">
            <a:spAutoFit/>
          </a:bodyPr>
          <a:lstStyle/>
          <a:p>
            <a:r>
              <a:rPr kumimoji="1" lang="ja-JP" altLang="en-US" sz="2300" dirty="0">
                <a:solidFill>
                  <a:schemeClr val="accent2">
                    <a:lumMod val="50000"/>
                  </a:schemeClr>
                </a:solidFill>
                <a:latin typeface="メイリオ" panose="020B0604030504040204" pitchFamily="50" charset="-128"/>
                <a:ea typeface="メイリオ" panose="020B0604030504040204" pitchFamily="50" charset="-128"/>
              </a:rPr>
              <a:t>＊　地区は、クラブどおしで事業ができるように、主にアジア各国のクラブ単位で結びついている地区との姉妹友好関係をできるだけ築き、</a:t>
            </a:r>
            <a:r>
              <a:rPr kumimoji="1" lang="en-US" altLang="ja-JP" sz="2300" dirty="0">
                <a:solidFill>
                  <a:schemeClr val="accent2">
                    <a:lumMod val="50000"/>
                  </a:schemeClr>
                </a:solidFill>
                <a:latin typeface="メイリオ" panose="020B0604030504040204" pitchFamily="50" charset="-128"/>
                <a:ea typeface="メイリオ" panose="020B0604030504040204" pitchFamily="50" charset="-128"/>
              </a:rPr>
              <a:t>MOU</a:t>
            </a:r>
            <a:r>
              <a:rPr kumimoji="1" lang="ja-JP" altLang="en-US" sz="2300" dirty="0">
                <a:solidFill>
                  <a:schemeClr val="accent2">
                    <a:lumMod val="50000"/>
                  </a:schemeClr>
                </a:solidFill>
                <a:latin typeface="メイリオ" panose="020B0604030504040204" pitchFamily="50" charset="-128"/>
                <a:ea typeface="メイリオ" panose="020B0604030504040204" pitchFamily="50" charset="-128"/>
              </a:rPr>
              <a:t>を交わさなくても親密な関係構築ができるように働きかけや相互訪問をする。</a:t>
            </a:r>
            <a:endParaRPr kumimoji="1" lang="en-US" altLang="ja-JP" sz="2300" dirty="0">
              <a:solidFill>
                <a:schemeClr val="accent2">
                  <a:lumMod val="50000"/>
                </a:schemeClr>
              </a:solidFill>
              <a:latin typeface="メイリオ" panose="020B0604030504040204" pitchFamily="50" charset="-128"/>
              <a:ea typeface="メイリオ" panose="020B0604030504040204" pitchFamily="50" charset="-128"/>
            </a:endParaRPr>
          </a:p>
          <a:p>
            <a:r>
              <a:rPr kumimoji="1" lang="ja-JP" altLang="en-US" sz="2300" dirty="0">
                <a:solidFill>
                  <a:schemeClr val="accent2">
                    <a:lumMod val="50000"/>
                  </a:schemeClr>
                </a:solidFill>
                <a:latin typeface="メイリオ" panose="020B0604030504040204" pitchFamily="50" charset="-128"/>
                <a:ea typeface="メイリオ" panose="020B0604030504040204" pitchFamily="50" charset="-128"/>
              </a:rPr>
              <a:t>＊　今、すでに親密な交流がなされている台湾の</a:t>
            </a:r>
            <a:r>
              <a:rPr kumimoji="1" lang="en-US" altLang="ja-JP" sz="2300" dirty="0">
                <a:solidFill>
                  <a:schemeClr val="accent2">
                    <a:lumMod val="50000"/>
                  </a:schemeClr>
                </a:solidFill>
                <a:latin typeface="メイリオ" panose="020B0604030504040204" pitchFamily="50" charset="-128"/>
                <a:ea typeface="メイリオ" panose="020B0604030504040204" pitchFamily="50" charset="-128"/>
              </a:rPr>
              <a:t>3490</a:t>
            </a:r>
            <a:r>
              <a:rPr kumimoji="1" lang="ja-JP" altLang="en-US" sz="2300" dirty="0">
                <a:solidFill>
                  <a:schemeClr val="accent2">
                    <a:lumMod val="50000"/>
                  </a:schemeClr>
                </a:solidFill>
                <a:latin typeface="メイリオ" panose="020B0604030504040204" pitchFamily="50" charset="-128"/>
                <a:ea typeface="メイリオ" panose="020B0604030504040204" pitchFamily="50" charset="-128"/>
              </a:rPr>
              <a:t>地区とのトップ（ガバナー他パストの方々）同士のお付き合いから姉妹友好地区の関係構築ができるように一緒に動く。</a:t>
            </a:r>
            <a:endParaRPr kumimoji="1" lang="en-US" altLang="ja-JP" sz="2300" dirty="0">
              <a:solidFill>
                <a:schemeClr val="accent2">
                  <a:lumMod val="50000"/>
                </a:schemeClr>
              </a:solidFill>
              <a:latin typeface="メイリオ" panose="020B0604030504040204" pitchFamily="50" charset="-128"/>
              <a:ea typeface="メイリオ" panose="020B0604030504040204" pitchFamily="50" charset="-128"/>
            </a:endParaRPr>
          </a:p>
          <a:p>
            <a:r>
              <a:rPr kumimoji="1" lang="ja-JP" altLang="en-US" sz="2300" dirty="0">
                <a:solidFill>
                  <a:schemeClr val="accent2">
                    <a:lumMod val="50000"/>
                  </a:schemeClr>
                </a:solidFill>
                <a:latin typeface="メイリオ" panose="020B0604030504040204" pitchFamily="50" charset="-128"/>
                <a:ea typeface="メイリオ" panose="020B0604030504040204" pitchFamily="50" charset="-128"/>
              </a:rPr>
              <a:t>＊　今後の重点地区でのタイやインド、ベトナム、カンボジア等の国々と、地区役員や委員会メンバーが行き来をすることによって、新たなクラブとの連携や支援事業の掘り起こしを行う。</a:t>
            </a:r>
            <a:endParaRPr kumimoji="1" lang="en-US" altLang="ja-JP" sz="2300" dirty="0">
              <a:solidFill>
                <a:schemeClr val="accent2">
                  <a:lumMod val="50000"/>
                </a:schemeClr>
              </a:solidFill>
              <a:latin typeface="メイリオ" panose="020B0604030504040204" pitchFamily="50" charset="-128"/>
              <a:ea typeface="メイリオ" panose="020B0604030504040204" pitchFamily="50" charset="-128"/>
            </a:endParaRPr>
          </a:p>
          <a:p>
            <a:r>
              <a:rPr kumimoji="1" lang="ja-JP" altLang="en-US" sz="2300" dirty="0">
                <a:solidFill>
                  <a:schemeClr val="accent2">
                    <a:lumMod val="50000"/>
                  </a:schemeClr>
                </a:solidFill>
                <a:latin typeface="メイリオ" panose="020B0604030504040204" pitchFamily="50" charset="-128"/>
                <a:ea typeface="メイリオ" panose="020B0604030504040204" pitchFamily="50" charset="-128"/>
              </a:rPr>
              <a:t>＊　その他、タイ国北部の</a:t>
            </a:r>
            <a:r>
              <a:rPr kumimoji="1" lang="en-US" altLang="ja-JP" sz="2300" dirty="0">
                <a:solidFill>
                  <a:schemeClr val="accent2">
                    <a:lumMod val="50000"/>
                  </a:schemeClr>
                </a:solidFill>
                <a:latin typeface="メイリオ" panose="020B0604030504040204" pitchFamily="50" charset="-128"/>
                <a:ea typeface="メイリオ" panose="020B0604030504040204" pitchFamily="50" charset="-128"/>
              </a:rPr>
              <a:t>3360</a:t>
            </a:r>
            <a:r>
              <a:rPr kumimoji="1" lang="ja-JP" altLang="en-US" sz="2300" dirty="0">
                <a:solidFill>
                  <a:schemeClr val="accent2">
                    <a:lumMod val="50000"/>
                  </a:schemeClr>
                </a:solidFill>
                <a:latin typeface="メイリオ" panose="020B0604030504040204" pitchFamily="50" charset="-128"/>
                <a:ea typeface="メイリオ" panose="020B0604030504040204" pitchFamily="50" charset="-128"/>
              </a:rPr>
              <a:t>地区では貧困層の人々が多く住んでおり、地区全体を視野に入れて動く必要性があり、地区どおしの姉妹友好関係の構築を考えています。</a:t>
            </a:r>
            <a:endParaRPr kumimoji="1" lang="en-US" altLang="ja-JP" sz="2300" dirty="0">
              <a:solidFill>
                <a:schemeClr val="accent2">
                  <a:lumMod val="50000"/>
                </a:schemeClr>
              </a:solidFill>
              <a:latin typeface="メイリオ" panose="020B0604030504040204" pitchFamily="50" charset="-128"/>
              <a:ea typeface="メイリオ" panose="020B0604030504040204" pitchFamily="50" charset="-128"/>
            </a:endParaRPr>
          </a:p>
          <a:p>
            <a:endParaRPr kumimoji="1" lang="ja-JP" altLang="en-US" sz="2100" dirty="0">
              <a:solidFill>
                <a:schemeClr val="accent2">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66110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16537-BD75-E354-37C2-A0A1A00FB94F}"/>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94BE3AF2-F234-AA41-01D6-577F99E79E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81DFF-EA94-45B1-83F0-817F73831B60}" type="slidenum">
              <a:rPr kumimoji="1" lang="ja-JP" altLang="en-US" sz="24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24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3432F9C1-46B2-4853-4BB9-BFCDA451534B}"/>
              </a:ext>
            </a:extLst>
          </p:cNvPr>
          <p:cNvSpPr txBox="1"/>
          <p:nvPr/>
        </p:nvSpPr>
        <p:spPr>
          <a:xfrm>
            <a:off x="1677195" y="773685"/>
            <a:ext cx="8764037"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ja-JP" altLang="en-US" sz="54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Tw Cen MT"/>
              </a:rPr>
              <a:t>クラブにお願いしたいこと</a:t>
            </a:r>
            <a:endParaRPr kumimoji="0" lang="en-US" altLang="ja-JP" sz="54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Tw Cen MT"/>
            </a:endParaRPr>
          </a:p>
        </p:txBody>
      </p:sp>
      <p:sp>
        <p:nvSpPr>
          <p:cNvPr id="3" name="テキスト ボックス 2">
            <a:extLst>
              <a:ext uri="{FF2B5EF4-FFF2-40B4-BE49-F238E27FC236}">
                <a16:creationId xmlns:a16="http://schemas.microsoft.com/office/drawing/2014/main" id="{3520C9E4-D247-1C4D-C90A-9B34160FDAF8}"/>
              </a:ext>
            </a:extLst>
          </p:cNvPr>
          <p:cNvSpPr txBox="1"/>
          <p:nvPr/>
        </p:nvSpPr>
        <p:spPr>
          <a:xfrm>
            <a:off x="878962" y="2309188"/>
            <a:ext cx="10434075" cy="615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1" lang="ja-JP" altLang="en-US" sz="3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Tw Cen MT"/>
              </a:rPr>
              <a:t>①国際奉仕プロジェクト発掘（新たな事業）</a:t>
            </a:r>
            <a:endParaRPr kumimoji="0" lang="en-US" altLang="ja-JP" sz="3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Tw Cen MT"/>
            </a:endParaRPr>
          </a:p>
        </p:txBody>
      </p:sp>
      <p:sp>
        <p:nvSpPr>
          <p:cNvPr id="10" name="テキスト ボックス 9">
            <a:extLst>
              <a:ext uri="{FF2B5EF4-FFF2-40B4-BE49-F238E27FC236}">
                <a16:creationId xmlns:a16="http://schemas.microsoft.com/office/drawing/2014/main" id="{04D7F5A1-7819-E4D5-2F29-92DE2E93E578}"/>
              </a:ext>
            </a:extLst>
          </p:cNvPr>
          <p:cNvSpPr txBox="1"/>
          <p:nvPr/>
        </p:nvSpPr>
        <p:spPr>
          <a:xfrm>
            <a:off x="886288" y="3266707"/>
            <a:ext cx="10661342" cy="1138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1" lang="ja-JP" altLang="en-US" sz="3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Tw Cen MT"/>
              </a:rPr>
              <a:t>②ロータリー財団の</a:t>
            </a:r>
            <a:r>
              <a:rPr kumimoji="1" lang="ja-JP" altLang="en-US" sz="3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Tw Cen MT"/>
              </a:rPr>
              <a:t>地区補助金</a:t>
            </a:r>
            <a:r>
              <a:rPr kumimoji="1" lang="ja-JP" altLang="en-US" sz="3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Tw Cen MT"/>
              </a:rPr>
              <a:t>、</a:t>
            </a:r>
            <a:r>
              <a:rPr kumimoji="1" lang="ja-JP" altLang="en-US" sz="3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Tw Cen MT"/>
              </a:rPr>
              <a:t>グローバル補助金</a:t>
            </a:r>
            <a:r>
              <a:rPr kumimoji="1" lang="ja-JP" altLang="en-US" sz="3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Tw Cen MT"/>
              </a:rPr>
              <a:t>を</a:t>
            </a:r>
            <a:endParaRPr kumimoji="1" lang="en-US" altLang="ja-JP" sz="3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Tw Cen MT"/>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1" lang="ja-JP" altLang="en-US" sz="3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Tw Cen MT"/>
              </a:rPr>
              <a:t>　　使った国際奉仕プロジェクト</a:t>
            </a:r>
            <a:endParaRPr kumimoji="0" lang="en-US" altLang="ja-JP" sz="3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Tw Cen MT"/>
            </a:endParaRPr>
          </a:p>
        </p:txBody>
      </p:sp>
      <p:sp>
        <p:nvSpPr>
          <p:cNvPr id="11" name="テキスト ボックス 10">
            <a:extLst>
              <a:ext uri="{FF2B5EF4-FFF2-40B4-BE49-F238E27FC236}">
                <a16:creationId xmlns:a16="http://schemas.microsoft.com/office/drawing/2014/main" id="{2CC5075F-C5AD-8D0F-F9E7-C63E1B553392}"/>
              </a:ext>
            </a:extLst>
          </p:cNvPr>
          <p:cNvSpPr txBox="1"/>
          <p:nvPr/>
        </p:nvSpPr>
        <p:spPr>
          <a:xfrm>
            <a:off x="886287" y="4798438"/>
            <a:ext cx="9208899" cy="1138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ja-JP" altLang="en-US" sz="3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Tw Cen MT"/>
              </a:rPr>
              <a:t>③</a:t>
            </a:r>
            <a:r>
              <a:rPr kumimoji="0" lang="ja-JP" altLang="en-US" sz="3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Tw Cen MT"/>
              </a:rPr>
              <a:t>ローターアクトクラブと協力し</a:t>
            </a:r>
            <a:r>
              <a:rPr kumimoji="0" lang="ja-JP" altLang="en-US" sz="3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Tw Cen MT"/>
              </a:rPr>
              <a:t>、国際奉仕</a:t>
            </a:r>
            <a:endParaRPr lang="en-US" altLang="ja-JP" sz="3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sym typeface="Tw Cen MT"/>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ja-JP" altLang="en-US" sz="3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Tw Cen MT"/>
              </a:rPr>
              <a:t>　　プロジェクトを見つける。　　　　　　　　　　　　　　　　</a:t>
            </a:r>
            <a:endParaRPr kumimoji="0" lang="en-US" altLang="ja-JP" sz="3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Tw Cen MT"/>
            </a:endParaRPr>
          </a:p>
        </p:txBody>
      </p:sp>
    </p:spTree>
    <p:extLst>
      <p:ext uri="{BB962C8B-B14F-4D97-AF65-F5344CB8AC3E}">
        <p14:creationId xmlns:p14="http://schemas.microsoft.com/office/powerpoint/2010/main" val="2437784549"/>
      </p:ext>
    </p:extLst>
  </p:cSld>
  <p:clrMapOvr>
    <a:masterClrMapping/>
  </p:clrMapOvr>
</p:sld>
</file>

<file path=ppt/theme/theme1.xml><?xml version="1.0" encoding="utf-8"?>
<a:theme xmlns:a="http://schemas.openxmlformats.org/drawingml/2006/main" name="スライス">
  <a:themeElements>
    <a:clrScheme name="スライ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スライ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TM02900771[[fn=スライス]]</Template>
  <TotalTime>1949</TotalTime>
  <Words>2244</Words>
  <Application>Microsoft Office PowerPoint</Application>
  <PresentationFormat>ワイド画面</PresentationFormat>
  <Paragraphs>110</Paragraphs>
  <Slides>20</Slides>
  <Notes>1</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20</vt:i4>
      </vt:variant>
    </vt:vector>
  </HeadingPairs>
  <TitlesOfParts>
    <vt:vector size="29" baseType="lpstr">
      <vt:lpstr>ＤＨＰ平成明朝体W7</vt:lpstr>
      <vt:lpstr>ＭＳ Ｐ明朝</vt:lpstr>
      <vt:lpstr>MS UI Gothic</vt:lpstr>
      <vt:lpstr>メイリオ</vt:lpstr>
      <vt:lpstr>游ゴシック</vt:lpstr>
      <vt:lpstr>Century Gothic</vt:lpstr>
      <vt:lpstr>Wingdings 3</vt:lpstr>
      <vt:lpstr>スライス</vt:lpstr>
      <vt:lpstr>パッケージャー シェル オブジェクト</vt:lpstr>
      <vt:lpstr>国際奉仕部門委員長　春日部南ＲＣ　三藤　俊也</vt:lpstr>
      <vt:lpstr>国際奉仕部門委員長　　三藤俊也（春日部南）  国際奉仕委員会 委員長　今野正文（三郷） 　　　　倉金由幸（さいたま大空） 　　　　李　炳東（桶川イブニング） 　　　　仁多見廣和（越谷南） 　　　　和田　浩（越谷南） 　　　　境　亮一（川口）  国際交流委員会 委員長　松本有祐（大宮西） 　　　　白井智子（浦和東）</vt:lpstr>
      <vt:lpstr> 次年度の国際奉仕部門の委員は委員長を含めて8名の 国際奉仕活動に精通した方々です。  が、大きなイベントには物理的不足が生じるため、 　　“奉仕も交流も全員ワンチームで“ をモットーに進めていきます。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地区補助金(通常枠)　４月１日から30日までに申請 　総額$74,300を配分　：$700(未達成)又$1,300(達成）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ＯLawOffice</dc:creator>
  <cp:lastModifiedBy>第2770地区 国際ロータリー</cp:lastModifiedBy>
  <cp:revision>22</cp:revision>
  <cp:lastPrinted>2025-04-22T00:27:47Z</cp:lastPrinted>
  <dcterms:created xsi:type="dcterms:W3CDTF">2024-03-04T11:28:59Z</dcterms:created>
  <dcterms:modified xsi:type="dcterms:W3CDTF">2025-04-22T00:44:28Z</dcterms:modified>
</cp:coreProperties>
</file>